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4"/>
  </p:notesMasterIdLst>
  <p:sldIdLst>
    <p:sldId id="256" r:id="rId2"/>
    <p:sldId id="318" r:id="rId3"/>
    <p:sldId id="319" r:id="rId4"/>
    <p:sldId id="320" r:id="rId5"/>
    <p:sldId id="321" r:id="rId6"/>
    <p:sldId id="328" r:id="rId7"/>
    <p:sldId id="323" r:id="rId8"/>
    <p:sldId id="324" r:id="rId9"/>
    <p:sldId id="325" r:id="rId10"/>
    <p:sldId id="259" r:id="rId11"/>
    <p:sldId id="327" r:id="rId12"/>
    <p:sldId id="329" r:id="rId13"/>
    <p:sldId id="334" r:id="rId14"/>
    <p:sldId id="335" r:id="rId15"/>
    <p:sldId id="336" r:id="rId16"/>
    <p:sldId id="348" r:id="rId17"/>
    <p:sldId id="337" r:id="rId18"/>
    <p:sldId id="338" r:id="rId19"/>
    <p:sldId id="339" r:id="rId20"/>
    <p:sldId id="340" r:id="rId21"/>
    <p:sldId id="341" r:id="rId22"/>
    <p:sldId id="342" r:id="rId23"/>
    <p:sldId id="343" r:id="rId24"/>
    <p:sldId id="344" r:id="rId25"/>
    <p:sldId id="345" r:id="rId26"/>
    <p:sldId id="330" r:id="rId27"/>
    <p:sldId id="331" r:id="rId28"/>
    <p:sldId id="332" r:id="rId29"/>
    <p:sldId id="347" r:id="rId30"/>
    <p:sldId id="333" r:id="rId31"/>
    <p:sldId id="346" r:id="rId32"/>
    <p:sldId id="322" r:id="rId3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D9F4E1-7C9B-4A55-AEDA-47300DFB37FF}" type="datetimeFigureOut">
              <a:rPr lang="it-IT" smtClean="0"/>
              <a:pPr/>
              <a:t>13/02/2020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C8D3B0-E8BD-48F8-BA2D-3BDAC6B13A6F}" type="slidenum">
              <a:rPr lang="it-IT" smtClean="0"/>
              <a:pPr/>
              <a:t>‹N›</a:t>
            </a:fld>
            <a:endParaRPr lang="it-IT"/>
          </a:p>
        </p:txBody>
      </p:sp>
    </p:spTree>
    <p:extLst>
      <p:ext uri="{BB962C8B-B14F-4D97-AF65-F5344CB8AC3E}">
        <p14:creationId xmlns:p14="http://schemas.microsoft.com/office/powerpoint/2010/main" val="2483880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smtClean="0"/>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A4D50E3-66BE-4577-B1CA-DEDDCFD129F8}" type="datetimeFigureOut">
              <a:rPr lang="it-IT" smtClean="0"/>
              <a:pPr/>
              <a:t>13/02/2020</a:t>
            </a:fld>
            <a:endParaRPr lang="it-IT"/>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t-IT"/>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455D37F-0CAA-4341-AD86-3775BD7031D2}" type="slidenum">
              <a:rPr lang="it-IT" smtClean="0"/>
              <a:pPr/>
              <a:t>‹N›</a:t>
            </a:fld>
            <a:endParaRPr lang="it-IT"/>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FA4D50E3-66BE-4577-B1CA-DEDDCFD129F8}" type="datetimeFigureOut">
              <a:rPr lang="it-IT" smtClean="0"/>
              <a:pPr/>
              <a:t>13/02/2020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455D37F-0CAA-4341-AD86-3775BD7031D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FA4D50E3-66BE-4577-B1CA-DEDDCFD129F8}" type="datetimeFigureOut">
              <a:rPr lang="it-IT" smtClean="0"/>
              <a:pPr/>
              <a:t>13/02/2020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455D37F-0CAA-4341-AD86-3775BD7031D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A4D50E3-66BE-4577-B1CA-DEDDCFD129F8}" type="datetimeFigureOut">
              <a:rPr lang="it-IT" smtClean="0"/>
              <a:pPr/>
              <a:t>13/02/2020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455D37F-0CAA-4341-AD86-3775BD7031D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A4D50E3-66BE-4577-B1CA-DEDDCFD129F8}" type="datetimeFigureOut">
              <a:rPr lang="it-IT" smtClean="0"/>
              <a:pPr/>
              <a:t>13/02/2020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455D37F-0CAA-4341-AD86-3775BD7031D2}"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FA4D50E3-66BE-4577-B1CA-DEDDCFD129F8}" type="datetimeFigureOut">
              <a:rPr lang="it-IT" smtClean="0"/>
              <a:pPr/>
              <a:t>13/02/2020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455D37F-0CAA-4341-AD86-3775BD7031D2}" type="slidenum">
              <a:rPr lang="it-IT" smtClean="0"/>
              <a:pPr/>
              <a:t>‹N›</a:t>
            </a:fld>
            <a:endParaRPr lang="it-IT"/>
          </a:p>
        </p:txBody>
      </p:sp>
      <p:sp>
        <p:nvSpPr>
          <p:cNvPr id="9" name="Content Placeholder 8"/>
          <p:cNvSpPr>
            <a:spLocks noGrp="1"/>
          </p:cNvSpPr>
          <p:nvPr>
            <p:ph sz="quarter" idx="13"/>
          </p:nvPr>
        </p:nvSpPr>
        <p:spPr>
          <a:xfrm>
            <a:off x="1042416" y="2313432"/>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FA4D50E3-66BE-4577-B1CA-DEDDCFD129F8}" type="datetimeFigureOut">
              <a:rPr lang="it-IT" smtClean="0"/>
              <a:pPr/>
              <a:t>13/02/2020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C455D37F-0CAA-4341-AD86-3775BD7031D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FA4D50E3-66BE-4577-B1CA-DEDDCFD129F8}" type="datetimeFigureOut">
              <a:rPr lang="it-IT" smtClean="0"/>
              <a:pPr/>
              <a:t>13/02/2020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C455D37F-0CAA-4341-AD86-3775BD7031D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D50E3-66BE-4577-B1CA-DEDDCFD129F8}" type="datetimeFigureOut">
              <a:rPr lang="it-IT" smtClean="0"/>
              <a:pPr/>
              <a:t>13/02/2020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C455D37F-0CAA-4341-AD86-3775BD7031D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A4D50E3-66BE-4577-B1CA-DEDDCFD129F8}" type="datetimeFigureOut">
              <a:rPr lang="it-IT" smtClean="0"/>
              <a:pPr/>
              <a:t>13/02/2020</a:t>
            </a:fld>
            <a:endParaRPr lang="it-IT"/>
          </a:p>
        </p:txBody>
      </p:sp>
      <p:sp>
        <p:nvSpPr>
          <p:cNvPr id="7" name="Slide Number Placeholder 6"/>
          <p:cNvSpPr>
            <a:spLocks noGrp="1"/>
          </p:cNvSpPr>
          <p:nvPr>
            <p:ph type="sldNum" sz="quarter" idx="12"/>
          </p:nvPr>
        </p:nvSpPr>
        <p:spPr/>
        <p:txBody>
          <a:bodyPr/>
          <a:lstStyle/>
          <a:p>
            <a:fld id="{C455D37F-0CAA-4341-AD86-3775BD7031D2}" type="slidenum">
              <a:rPr lang="it-IT" smtClean="0"/>
              <a:pPr/>
              <a:t>‹N›</a:t>
            </a:fld>
            <a:endParaRPr lang="it-IT"/>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smtClean="0"/>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smtClean="0"/>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A4D50E3-66BE-4577-B1CA-DEDDCFD129F8}" type="datetimeFigureOut">
              <a:rPr lang="it-IT" smtClean="0"/>
              <a:pPr/>
              <a:t>13/02/2020</a:t>
            </a:fld>
            <a:endParaRPr lang="it-IT"/>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7" name="Slide Number Placeholder 6"/>
          <p:cNvSpPr>
            <a:spLocks noGrp="1"/>
          </p:cNvSpPr>
          <p:nvPr>
            <p:ph type="sldNum" sz="quarter" idx="12"/>
          </p:nvPr>
        </p:nvSpPr>
        <p:spPr/>
        <p:txBody>
          <a:bodyPr/>
          <a:lstStyle/>
          <a:p>
            <a:fld id="{C455D37F-0CAA-4341-AD86-3775BD7031D2}"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A4D50E3-66BE-4577-B1CA-DEDDCFD129F8}" type="datetimeFigureOut">
              <a:rPr lang="it-IT" smtClean="0"/>
              <a:pPr/>
              <a:t>13/02/2020</a:t>
            </a:fld>
            <a:endParaRPr lang="it-IT"/>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455D37F-0CAA-4341-AD86-3775BD7031D2}"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renatopilutti.it/wp-admin/post.php?post=20304&amp;action=edit#_ftn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renatopilutti.it/wp-admin/post.php?post=20304&amp;action=edit#_ftn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renatopilutti.it/wp-admin/post.php?post=20304&amp;action=edit#_ftn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renatopilutti.it/wp-admin/post.php?post=20304&amp;action=edit#_ftn2" TargetMode="External"/><Relationship Id="rId2" Type="http://schemas.openxmlformats.org/officeDocument/2006/relationships/hyperlink" Target="http://www.renatopilutti.it/wp-admin/post.php?post=20304&amp;action=edit#_ftn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renatopilutti.it/wp-admin/post.php?post=20304&amp;action=edit#_ftn3"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_ftn4"/><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_ftn5"/><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renatopilutti.it/wp-admin/post.php?post=20304&amp;action=edit#_ftn7" TargetMode="External"/><Relationship Id="rId2" Type="http://schemas.openxmlformats.org/officeDocument/2006/relationships/hyperlink" Target="http://www.renatopilutti.it/wp-admin/post.php?post=20304&amp;action=edit#_ftn6"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85786" y="428604"/>
            <a:ext cx="7772400" cy="1752600"/>
          </a:xfrm>
        </p:spPr>
        <p:txBody>
          <a:bodyPr>
            <a:normAutofit fontScale="90000"/>
          </a:bodyPr>
          <a:lstStyle/>
          <a:p>
            <a:r>
              <a:rPr lang="it-IT" sz="4800" b="1" dirty="0"/>
              <a:t>L'Eros come motore </a:t>
            </a:r>
            <a:r>
              <a:rPr lang="it-IT" sz="4800" b="1" dirty="0" smtClean="0"/>
              <a:t/>
            </a:r>
            <a:br>
              <a:rPr lang="it-IT" sz="4800" b="1" dirty="0" smtClean="0"/>
            </a:br>
            <a:r>
              <a:rPr lang="it-IT" sz="4800" b="1" dirty="0" smtClean="0"/>
              <a:t>della </a:t>
            </a:r>
            <a:r>
              <a:rPr lang="it-IT" sz="4800" b="1" dirty="0"/>
              <a:t>Vita e del Mondo</a:t>
            </a:r>
            <a:br>
              <a:rPr lang="it-IT" sz="4800" b="1" dirty="0"/>
            </a:br>
            <a:endParaRPr lang="it-IT" sz="4800" b="1" dirty="0">
              <a:solidFill>
                <a:srgbClr val="00B050"/>
              </a:solidFill>
            </a:endParaRPr>
          </a:p>
        </p:txBody>
      </p:sp>
      <p:sp>
        <p:nvSpPr>
          <p:cNvPr id="3" name="Sottotitolo 2"/>
          <p:cNvSpPr>
            <a:spLocks noGrp="1"/>
          </p:cNvSpPr>
          <p:nvPr>
            <p:ph type="subTitle" idx="1"/>
          </p:nvPr>
        </p:nvSpPr>
        <p:spPr/>
        <p:txBody>
          <a:bodyPr>
            <a:normAutofit/>
          </a:bodyPr>
          <a:lstStyle/>
          <a:p>
            <a:endParaRPr lang="it-IT" sz="2800" b="1" dirty="0" smtClean="0"/>
          </a:p>
          <a:p>
            <a:endParaRPr lang="it-IT" sz="9600" dirty="0" smtClean="0"/>
          </a:p>
          <a:p>
            <a:endParaRPr lang="it-IT" sz="2800" b="1" dirty="0"/>
          </a:p>
        </p:txBody>
      </p:sp>
      <p:sp>
        <p:nvSpPr>
          <p:cNvPr id="4" name="Rettangolo 3"/>
          <p:cNvSpPr/>
          <p:nvPr/>
        </p:nvSpPr>
        <p:spPr>
          <a:xfrm>
            <a:off x="2286000" y="3105835"/>
            <a:ext cx="4572000" cy="1938992"/>
          </a:xfrm>
          <a:prstGeom prst="rect">
            <a:avLst/>
          </a:prstGeom>
        </p:spPr>
        <p:txBody>
          <a:bodyPr>
            <a:spAutoFit/>
          </a:bodyPr>
          <a:lstStyle/>
          <a:p>
            <a:r>
              <a:rPr lang="it-IT" sz="2400" b="1" dirty="0" smtClean="0"/>
              <a:t>A cura </a:t>
            </a:r>
          </a:p>
          <a:p>
            <a:r>
              <a:rPr lang="it-IT" sz="2400" b="1" dirty="0" smtClean="0"/>
              <a:t>del prof. Renato PILUTTI</a:t>
            </a:r>
          </a:p>
          <a:p>
            <a:endParaRPr lang="it-IT" sz="2400" dirty="0" smtClean="0"/>
          </a:p>
          <a:p>
            <a:r>
              <a:rPr lang="it-IT" sz="2400" dirty="0" smtClean="0"/>
              <a:t>Sede Municipale – Udine – </a:t>
            </a:r>
          </a:p>
          <a:p>
            <a:r>
              <a:rPr lang="it-IT" sz="2400" dirty="0" smtClean="0"/>
              <a:t>13 Febbraio 2020</a:t>
            </a:r>
            <a:endParaRPr lang="it-IT"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simbologia del </a:t>
            </a:r>
            <a:r>
              <a:rPr lang="it-IT" b="1" i="1" dirty="0" smtClean="0"/>
              <a:t>Cantico</a:t>
            </a:r>
            <a:endParaRPr lang="it-IT" b="1" i="1" dirty="0"/>
          </a:p>
        </p:txBody>
      </p:sp>
      <p:sp>
        <p:nvSpPr>
          <p:cNvPr id="3" name="Segnaposto contenuto 2"/>
          <p:cNvSpPr>
            <a:spLocks noGrp="1"/>
          </p:cNvSpPr>
          <p:nvPr>
            <p:ph idx="1"/>
          </p:nvPr>
        </p:nvSpPr>
        <p:spPr/>
        <p:txBody>
          <a:bodyPr>
            <a:normAutofit fontScale="77500" lnSpcReduction="20000"/>
          </a:bodyPr>
          <a:lstStyle/>
          <a:p>
            <a:pPr>
              <a:buNone/>
            </a:pPr>
            <a:r>
              <a:rPr lang="it-IT" b="1" dirty="0" smtClean="0"/>
              <a:t>La simbologia del Cantico dei cantici </a:t>
            </a:r>
            <a:r>
              <a:rPr lang="it-IT" b="1" dirty="0"/>
              <a:t>unisce il cielo e la terra con la potenza di un mito primigenio, che richiama la necessità di unione tra le “cose inferiori” e le “cose superiori”.</a:t>
            </a:r>
            <a:r>
              <a:rPr lang="it-IT" dirty="0"/>
              <a:t> </a:t>
            </a:r>
            <a:endParaRPr lang="it-IT" dirty="0" smtClean="0"/>
          </a:p>
          <a:p>
            <a:pPr>
              <a:buNone/>
            </a:pPr>
            <a:r>
              <a:rPr lang="it-IT" b="1" i="1" dirty="0" smtClean="0"/>
              <a:t>La </a:t>
            </a:r>
            <a:r>
              <a:rPr lang="it-IT" b="1" i="1" dirty="0"/>
              <a:t>tensione verso l’unione perduta dell’inizio informa il procedere dei temi e dei discorsi che i vari personaggi si scambiano in un’aura ansiosa di ritrovare ciò che si configura come la vera realtà </a:t>
            </a:r>
            <a:r>
              <a:rPr lang="it-IT" dirty="0"/>
              <a:t>[</a:t>
            </a:r>
            <a:r>
              <a:rPr lang="it-IT" b="1" i="1" dirty="0" err="1"/>
              <a:t>realiora</a:t>
            </a:r>
            <a:r>
              <a:rPr lang="it-IT" b="1" i="1" dirty="0"/>
              <a:t> super </a:t>
            </a:r>
            <a:r>
              <a:rPr lang="it-IT" b="1" i="1" dirty="0" err="1"/>
              <a:t>realia</a:t>
            </a:r>
            <a:r>
              <a:rPr lang="it-IT" dirty="0"/>
              <a:t>] dell’amore [</a:t>
            </a:r>
            <a:r>
              <a:rPr lang="it-IT" b="1" i="1" dirty="0"/>
              <a:t>eros</a:t>
            </a:r>
            <a:r>
              <a:rPr lang="it-IT" b="1" dirty="0"/>
              <a:t> e </a:t>
            </a:r>
            <a:r>
              <a:rPr lang="it-IT" b="1" i="1" dirty="0"/>
              <a:t>agape</a:t>
            </a:r>
            <a:r>
              <a:rPr lang="it-IT" dirty="0"/>
              <a:t>], anche per l’anima umana. </a:t>
            </a:r>
            <a:endParaRPr lang="it-IT" dirty="0" smtClean="0"/>
          </a:p>
          <a:p>
            <a:pPr>
              <a:buNone/>
            </a:pPr>
            <a:r>
              <a:rPr lang="it-IT" dirty="0" smtClean="0"/>
              <a:t>Le </a:t>
            </a:r>
            <a:r>
              <a:rPr lang="it-IT" dirty="0"/>
              <a:t>delicate strutture dell’epitalamio si piegano ad una esegesi accurata e profonda sviluppata </a:t>
            </a:r>
            <a:r>
              <a:rPr lang="it-IT" dirty="0" smtClean="0"/>
              <a:t>soprattutto da </a:t>
            </a:r>
            <a:r>
              <a:rPr lang="it-IT" dirty="0"/>
              <a:t>Origene </a:t>
            </a:r>
            <a:r>
              <a:rPr lang="it-IT" dirty="0" smtClean="0"/>
              <a:t>l'alessandrino, </a:t>
            </a:r>
            <a:r>
              <a:rPr lang="it-IT" dirty="0"/>
              <a:t>tra i temi bucolici e amorosi del racconto. </a:t>
            </a:r>
            <a:endParaRPr lang="it-IT" dirty="0" smtClean="0"/>
          </a:p>
          <a:p>
            <a:pPr marL="68580" indent="0">
              <a:buNone/>
            </a:pP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Poema d’amore</a:t>
            </a:r>
            <a:endParaRPr lang="it-IT" b="1" dirty="0"/>
          </a:p>
        </p:txBody>
      </p:sp>
      <p:sp>
        <p:nvSpPr>
          <p:cNvPr id="3" name="Segnaposto contenuto 2"/>
          <p:cNvSpPr>
            <a:spLocks noGrp="1"/>
          </p:cNvSpPr>
          <p:nvPr>
            <p:ph idx="1"/>
          </p:nvPr>
        </p:nvSpPr>
        <p:spPr/>
        <p:txBody>
          <a:bodyPr>
            <a:normAutofit fontScale="70000" lnSpcReduction="20000"/>
          </a:bodyPr>
          <a:lstStyle/>
          <a:p>
            <a:r>
              <a:rPr lang="it-IT" b="1" dirty="0" smtClean="0"/>
              <a:t>La presenza </a:t>
            </a:r>
            <a:r>
              <a:rPr lang="it-IT" b="1" dirty="0"/>
              <a:t>dell’</a:t>
            </a:r>
            <a:r>
              <a:rPr lang="it-IT" b="1" i="1" dirty="0"/>
              <a:t>eros</a:t>
            </a:r>
            <a:r>
              <a:rPr lang="it-IT" b="1" dirty="0"/>
              <a:t> </a:t>
            </a:r>
            <a:r>
              <a:rPr lang="it-IT" b="1" dirty="0" smtClean="0"/>
              <a:t>si incontra in uno </a:t>
            </a:r>
            <a:r>
              <a:rPr lang="it-IT" b="1" dirty="0"/>
              <a:t>dei testi più liricamente immaginifici e densi di significato della Sacra scrittura, il </a:t>
            </a:r>
            <a:r>
              <a:rPr lang="it-IT" b="1" i="1" dirty="0"/>
              <a:t>Cantico dei cantici</a:t>
            </a:r>
            <a:r>
              <a:rPr lang="it-IT" b="1" dirty="0"/>
              <a:t>, poema d’amore mirabile, un’espressione letteraria nel contempo di una franchezza sconcertante e di una delicatezza soave</a:t>
            </a:r>
            <a:r>
              <a:rPr lang="it-IT" dirty="0"/>
              <a:t>, dove i protagonisti sono un “uomo” e una “donna” in dialogo, e agisce anche un coro di testimoni. </a:t>
            </a:r>
            <a:endParaRPr lang="it-IT" dirty="0" smtClean="0"/>
          </a:p>
          <a:p>
            <a:pPr marL="68580" indent="0">
              <a:buNone/>
            </a:pPr>
            <a:endParaRPr lang="it-IT" dirty="0" smtClean="0"/>
          </a:p>
          <a:p>
            <a:r>
              <a:rPr lang="it-IT" b="1" dirty="0" smtClean="0"/>
              <a:t>In </a:t>
            </a:r>
            <a:r>
              <a:rPr lang="it-IT" b="1" dirty="0"/>
              <a:t>ben 117 versetti del testo non è mai nominato il Nome di Dio, mentre si racconta - sia pure in stichi irregolari e frammentati - l’amore tra due innamorati, con tenerezza e con toni e temi molto arditi, ricchi di sfumature sensuali o decisamente erotiche</a:t>
            </a:r>
            <a:r>
              <a:rPr lang="it-IT" dirty="0"/>
              <a:t>, in un contesto e con un linguaggio umanissimi, in un ambiente quasi rutilante di colori e situazioni, pieno di vitalità naturale. </a:t>
            </a:r>
          </a:p>
        </p:txBody>
      </p:sp>
    </p:spTree>
    <p:extLst>
      <p:ext uri="{BB962C8B-B14F-4D97-AF65-F5344CB8AC3E}">
        <p14:creationId xmlns:p14="http://schemas.microsoft.com/office/powerpoint/2010/main" val="794297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re Salomone</a:t>
            </a:r>
            <a:endParaRPr lang="it-IT" b="1" dirty="0"/>
          </a:p>
        </p:txBody>
      </p:sp>
      <p:sp>
        <p:nvSpPr>
          <p:cNvPr id="3" name="Segnaposto contenuto 2"/>
          <p:cNvSpPr>
            <a:spLocks noGrp="1"/>
          </p:cNvSpPr>
          <p:nvPr>
            <p:ph idx="1"/>
          </p:nvPr>
        </p:nvSpPr>
        <p:spPr/>
        <p:txBody>
          <a:bodyPr>
            <a:normAutofit fontScale="62500" lnSpcReduction="20000"/>
          </a:bodyPr>
          <a:lstStyle/>
          <a:p>
            <a:r>
              <a:rPr lang="it-IT" b="1" dirty="0"/>
              <a:t>La tradizione afferma che, in quanto autore di altri cantici, il più “indiziato” potrebbe essere il re Salomone, poiché da “sapiente” gli furono attribuiti i </a:t>
            </a:r>
            <a:r>
              <a:rPr lang="it-IT" b="1" i="1" dirty="0"/>
              <a:t>Proverbi</a:t>
            </a:r>
            <a:r>
              <a:rPr lang="it-IT" b="1" dirty="0"/>
              <a:t>, l’</a:t>
            </a:r>
            <a:r>
              <a:rPr lang="it-IT" b="1" i="1" dirty="0"/>
              <a:t>Ecclesiaste</a:t>
            </a:r>
            <a:r>
              <a:rPr lang="it-IT" b="1" dirty="0"/>
              <a:t> (o </a:t>
            </a:r>
            <a:r>
              <a:rPr lang="it-IT" b="1" i="1" dirty="0" err="1"/>
              <a:t>Qoèlet</a:t>
            </a:r>
            <a:r>
              <a:rPr lang="it-IT" b="1" dirty="0"/>
              <a:t>) e la </a:t>
            </a:r>
            <a:r>
              <a:rPr lang="it-IT" b="1" i="1" dirty="0"/>
              <a:t>Sapienza</a:t>
            </a:r>
            <a:r>
              <a:rPr lang="it-IT" dirty="0"/>
              <a:t>. </a:t>
            </a:r>
            <a:endParaRPr lang="it-IT" dirty="0" smtClean="0"/>
          </a:p>
          <a:p>
            <a:pPr marL="68580" indent="0">
              <a:buNone/>
            </a:pPr>
            <a:endParaRPr lang="it-IT" dirty="0" smtClean="0"/>
          </a:p>
          <a:p>
            <a:r>
              <a:rPr lang="it-IT" dirty="0" smtClean="0"/>
              <a:t>Salomone </a:t>
            </a:r>
            <a:r>
              <a:rPr lang="it-IT" dirty="0"/>
              <a:t>è il padre riconosciuto della sapienza biblica, la cui saggezza è rimasta nella memoria popolare, re capace di comprendere, capire e cantare tutto ciò che è </a:t>
            </a:r>
            <a:r>
              <a:rPr lang="it-IT" i="1" dirty="0"/>
              <a:t>umano</a:t>
            </a:r>
            <a:r>
              <a:rPr lang="it-IT" dirty="0"/>
              <a:t> come l’amore, o </a:t>
            </a:r>
            <a:r>
              <a:rPr lang="it-IT" i="1" dirty="0"/>
              <a:t>diverso</a:t>
            </a:r>
            <a:r>
              <a:rPr lang="it-IT" dirty="0"/>
              <a:t> come la regina di Saba, citata da Origene stesso con dovizia di particolari nel suo grande Commentario sul Cantico, che ho avuto modo di studiare a fondo in latino (come proposto da Rufino di Aquileia, e in greco nella raccolta </a:t>
            </a:r>
            <a:r>
              <a:rPr lang="it-IT" dirty="0" err="1"/>
              <a:t>epitomica</a:t>
            </a:r>
            <a:r>
              <a:rPr lang="it-IT" dirty="0"/>
              <a:t> di Procopio di Gaza). </a:t>
            </a:r>
            <a:endParaRPr lang="it-IT" dirty="0" smtClean="0"/>
          </a:p>
          <a:p>
            <a:r>
              <a:rPr lang="it-IT" dirty="0" smtClean="0"/>
              <a:t>Altre ricerche, invece che nel X/IX secoli, </a:t>
            </a:r>
            <a:r>
              <a:rPr lang="it-IT" dirty="0"/>
              <a:t>propongono la data della redazione del Cantico in epoca postesilica [IV-III secolo a. C.]. </a:t>
            </a:r>
          </a:p>
        </p:txBody>
      </p:sp>
    </p:spTree>
    <p:extLst>
      <p:ext uri="{BB962C8B-B14F-4D97-AF65-F5344CB8AC3E}">
        <p14:creationId xmlns:p14="http://schemas.microsoft.com/office/powerpoint/2010/main" val="3687471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Cantico dei cantici</a:t>
            </a:r>
            <a:br>
              <a:rPr lang="it-IT" b="1" dirty="0" smtClean="0"/>
            </a:br>
            <a:r>
              <a:rPr lang="it-IT" b="1" dirty="0" smtClean="0"/>
              <a:t>per gli Ebrei e i Cristiani</a:t>
            </a:r>
            <a:endParaRPr lang="it-IT" b="1" dirty="0"/>
          </a:p>
        </p:txBody>
      </p:sp>
      <p:sp>
        <p:nvSpPr>
          <p:cNvPr id="3" name="Segnaposto contenuto 2"/>
          <p:cNvSpPr>
            <a:spLocks noGrp="1"/>
          </p:cNvSpPr>
          <p:nvPr>
            <p:ph idx="1"/>
          </p:nvPr>
        </p:nvSpPr>
        <p:spPr/>
        <p:txBody>
          <a:bodyPr>
            <a:normAutofit fontScale="92500" lnSpcReduction="20000"/>
          </a:bodyPr>
          <a:lstStyle/>
          <a:p>
            <a:r>
              <a:rPr lang="it-IT" b="1" dirty="0"/>
              <a:t>Il </a:t>
            </a:r>
            <a:r>
              <a:rPr lang="it-IT" b="1" i="1" dirty="0"/>
              <a:t>Cantico</a:t>
            </a:r>
            <a:r>
              <a:rPr lang="it-IT" b="1" dirty="0"/>
              <a:t> </a:t>
            </a:r>
            <a:r>
              <a:rPr lang="it-IT" b="1" i="1" dirty="0"/>
              <a:t>dei cantici</a:t>
            </a:r>
            <a:r>
              <a:rPr lang="it-IT" b="1" dirty="0"/>
              <a:t>, pur avendo provocato fin dall’inizio notevoli difficoltà interpretative per il suo linguaggio poetico profano e la narrazione erotica, è stato recepito nei canoni ebraico e cristiano, riconosciuto come testo evocante in modo inequivocabile il </a:t>
            </a:r>
            <a:r>
              <a:rPr lang="it-IT" b="1" i="1" dirty="0" err="1"/>
              <a:t>mysterium</a:t>
            </a:r>
            <a:r>
              <a:rPr lang="it-IT" b="1" dirty="0"/>
              <a:t> antropologico e teologico dell’amore, e dell’amore di Dio per la sua creatura e per il suo popolo</a:t>
            </a:r>
            <a:r>
              <a:rPr lang="it-IT" dirty="0"/>
              <a:t>: su tutto questo gli esegeti hanno dovuto sempre affaticarsi tra i </a:t>
            </a:r>
            <a:r>
              <a:rPr lang="it-IT" b="1" dirty="0"/>
              <a:t>due estremi interpretativi, quello letterale e quello allegorico</a:t>
            </a:r>
            <a:r>
              <a:rPr lang="it-IT" dirty="0"/>
              <a:t>.</a:t>
            </a:r>
            <a:r>
              <a:rPr lang="it-IT" dirty="0">
                <a:hlinkClick r:id="rId2"/>
              </a:rPr>
              <a:t>[2]</a:t>
            </a:r>
            <a:r>
              <a:rPr lang="it-IT" dirty="0"/>
              <a:t> </a:t>
            </a:r>
          </a:p>
        </p:txBody>
      </p:sp>
    </p:spTree>
    <p:extLst>
      <p:ext uri="{BB962C8B-B14F-4D97-AF65-F5344CB8AC3E}">
        <p14:creationId xmlns:p14="http://schemas.microsoft.com/office/powerpoint/2010/main" val="1747960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
            </a:r>
            <a:r>
              <a:rPr lang="it-IT" b="1" i="1" dirty="0" err="1" smtClean="0"/>
              <a:t>agàpe</a:t>
            </a:r>
            <a:r>
              <a:rPr lang="it-IT" b="1" dirty="0" smtClean="0"/>
              <a:t> (cioè l’amore)</a:t>
            </a:r>
            <a:endParaRPr lang="it-IT" b="1" dirty="0"/>
          </a:p>
        </p:txBody>
      </p:sp>
      <p:sp>
        <p:nvSpPr>
          <p:cNvPr id="3" name="Segnaposto contenuto 2"/>
          <p:cNvSpPr>
            <a:spLocks noGrp="1"/>
          </p:cNvSpPr>
          <p:nvPr>
            <p:ph idx="1"/>
          </p:nvPr>
        </p:nvSpPr>
        <p:spPr/>
        <p:txBody>
          <a:bodyPr>
            <a:normAutofit fontScale="85000" lnSpcReduction="10000"/>
          </a:bodyPr>
          <a:lstStyle/>
          <a:p>
            <a:r>
              <a:rPr lang="it-IT" b="1" dirty="0"/>
              <a:t>L’</a:t>
            </a:r>
            <a:r>
              <a:rPr lang="it-IT" b="1" i="1" dirty="0"/>
              <a:t>amore</a:t>
            </a:r>
            <a:r>
              <a:rPr lang="it-IT" b="1" dirty="0"/>
              <a:t>, chiamato nella Bibbia solitamente con il termine greco </a:t>
            </a:r>
            <a:r>
              <a:rPr lang="it-IT" b="1" i="1" dirty="0" err="1"/>
              <a:t>agàpe</a:t>
            </a:r>
            <a:r>
              <a:rPr lang="it-IT" b="1" dirty="0"/>
              <a:t>, è lo stesso </a:t>
            </a:r>
            <a:r>
              <a:rPr lang="it-IT" b="1" i="1" dirty="0"/>
              <a:t>amore</a:t>
            </a:r>
            <a:r>
              <a:rPr lang="it-IT" b="1" dirty="0"/>
              <a:t> che in questo testo è proposto e commentato come </a:t>
            </a:r>
            <a:r>
              <a:rPr lang="it-IT" b="1" i="1" dirty="0"/>
              <a:t>eros</a:t>
            </a:r>
            <a:r>
              <a:rPr lang="it-IT" dirty="0"/>
              <a:t>, termine del tutto compatibile con il precedente, come vedremo (così scrivo nel citato volume da cui traggo queste argomentazioni) in alcuni testi </a:t>
            </a:r>
            <a:r>
              <a:rPr lang="it-IT" dirty="0" err="1"/>
              <a:t>origeniani</a:t>
            </a:r>
            <a:r>
              <a:rPr lang="it-IT" dirty="0"/>
              <a:t>, attenti alla preoccupazione di non confondersi con le degenerazioni di culti idolatrici pagani.</a:t>
            </a:r>
            <a:r>
              <a:rPr lang="it-IT" dirty="0">
                <a:hlinkClick r:id="rId2"/>
              </a:rPr>
              <a:t>[3]</a:t>
            </a:r>
            <a:r>
              <a:rPr lang="it-IT" dirty="0"/>
              <a:t> </a:t>
            </a:r>
            <a:endParaRPr lang="it-IT" dirty="0" smtClean="0"/>
          </a:p>
          <a:p>
            <a:r>
              <a:rPr lang="it-IT" b="1" dirty="0" smtClean="0"/>
              <a:t>L’</a:t>
            </a:r>
            <a:r>
              <a:rPr lang="it-IT" b="1" i="1" dirty="0" smtClean="0"/>
              <a:t>amore</a:t>
            </a:r>
            <a:r>
              <a:rPr lang="it-IT" b="1" dirty="0" smtClean="0"/>
              <a:t> </a:t>
            </a:r>
            <a:r>
              <a:rPr lang="it-IT" b="1" dirty="0"/>
              <a:t>è uno e solo uno</a:t>
            </a:r>
            <a:r>
              <a:rPr lang="it-IT" dirty="0"/>
              <a:t>, si evince dal </a:t>
            </a:r>
            <a:r>
              <a:rPr lang="it-IT" i="1" dirty="0"/>
              <a:t>Cantico</a:t>
            </a:r>
            <a:r>
              <a:rPr lang="it-IT" dirty="0"/>
              <a:t>, anche se si manifesta in modi diversi e tra soggetti diversi. </a:t>
            </a:r>
          </a:p>
        </p:txBody>
      </p:sp>
    </p:spTree>
    <p:extLst>
      <p:ext uri="{BB962C8B-B14F-4D97-AF65-F5344CB8AC3E}">
        <p14:creationId xmlns:p14="http://schemas.microsoft.com/office/powerpoint/2010/main" val="1889170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conoscenza «</a:t>
            </a:r>
            <a:r>
              <a:rPr lang="it-IT" b="1" i="1" dirty="0" smtClean="0"/>
              <a:t>estatica</a:t>
            </a:r>
            <a:r>
              <a:rPr lang="it-IT" b="1" dirty="0" smtClean="0"/>
              <a:t>»</a:t>
            </a:r>
            <a:endParaRPr lang="it-IT" b="1" dirty="0"/>
          </a:p>
        </p:txBody>
      </p:sp>
      <p:sp>
        <p:nvSpPr>
          <p:cNvPr id="3" name="Segnaposto contenuto 2"/>
          <p:cNvSpPr>
            <a:spLocks noGrp="1"/>
          </p:cNvSpPr>
          <p:nvPr>
            <p:ph idx="1"/>
          </p:nvPr>
        </p:nvSpPr>
        <p:spPr/>
        <p:txBody>
          <a:bodyPr>
            <a:normAutofit fontScale="92500" lnSpcReduction="10000"/>
          </a:bodyPr>
          <a:lstStyle/>
          <a:p>
            <a:r>
              <a:rPr lang="it-IT" b="1" dirty="0"/>
              <a:t>L’</a:t>
            </a:r>
            <a:r>
              <a:rPr lang="it-IT" b="1" i="1" dirty="0"/>
              <a:t>amore</a:t>
            </a:r>
            <a:r>
              <a:rPr lang="it-IT" b="1" dirty="0"/>
              <a:t> è nell’espressione del </a:t>
            </a:r>
            <a:r>
              <a:rPr lang="it-IT" b="1" i="1" dirty="0"/>
              <a:t>Cantico</a:t>
            </a:r>
            <a:r>
              <a:rPr lang="it-IT" b="1" dirty="0"/>
              <a:t> la gioia della vita, e anche quando è pura emozione, o ebbra partecipazione al desiderio dell’altro, tale da non sottostare alla ragione, </a:t>
            </a:r>
            <a:r>
              <a:rPr lang="it-IT" b="1" i="1" dirty="0" err="1"/>
              <a:t>ek-stasis</a:t>
            </a:r>
            <a:r>
              <a:rPr lang="it-IT" b="1" dirty="0"/>
              <a:t> di beatitudine, conserva la sua essenza di tensione positiva verso l’</a:t>
            </a:r>
            <a:r>
              <a:rPr lang="it-IT" b="1" i="1" dirty="0"/>
              <a:t>altro</a:t>
            </a:r>
            <a:r>
              <a:rPr lang="it-IT" b="1" dirty="0"/>
              <a:t>, sia come specchiamento di felicità raggiunta con le carezze e con la condivisione l’uno dell’altro, sia come autentica realizzazione di sé nell’incontro con l’</a:t>
            </a:r>
            <a:r>
              <a:rPr lang="it-IT" b="1" i="1" dirty="0"/>
              <a:t>altro</a:t>
            </a:r>
            <a:r>
              <a:rPr lang="it-IT" dirty="0"/>
              <a:t>, che è anche, teologicamente, l’</a:t>
            </a:r>
            <a:r>
              <a:rPr lang="it-IT" b="1" i="1" dirty="0"/>
              <a:t>assolutamente</a:t>
            </a:r>
            <a:r>
              <a:rPr lang="it-IT" dirty="0"/>
              <a:t> </a:t>
            </a:r>
            <a:r>
              <a:rPr lang="it-IT" b="1" i="1" dirty="0"/>
              <a:t>Altro</a:t>
            </a:r>
            <a:r>
              <a:rPr lang="it-IT" dirty="0"/>
              <a:t>.</a:t>
            </a:r>
            <a:r>
              <a:rPr lang="it-IT" dirty="0">
                <a:hlinkClick r:id="rId2"/>
              </a:rPr>
              <a:t>[4]</a:t>
            </a:r>
            <a:r>
              <a:rPr lang="it-IT" dirty="0"/>
              <a:t> </a:t>
            </a:r>
            <a:endParaRPr lang="it-IT" dirty="0" smtClean="0"/>
          </a:p>
        </p:txBody>
      </p:sp>
    </p:spTree>
    <p:extLst>
      <p:ext uri="{BB962C8B-B14F-4D97-AF65-F5344CB8AC3E}">
        <p14:creationId xmlns:p14="http://schemas.microsoft.com/office/powerpoint/2010/main" val="3747330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L’estetica dell’amore</a:t>
            </a:r>
            <a:endParaRPr lang="it-IT" b="1" dirty="0"/>
          </a:p>
        </p:txBody>
      </p:sp>
      <p:sp>
        <p:nvSpPr>
          <p:cNvPr id="3" name="Segnaposto contenuto 2"/>
          <p:cNvSpPr>
            <a:spLocks noGrp="1"/>
          </p:cNvSpPr>
          <p:nvPr>
            <p:ph idx="1"/>
          </p:nvPr>
        </p:nvSpPr>
        <p:spPr/>
        <p:txBody>
          <a:bodyPr>
            <a:normAutofit lnSpcReduction="10000"/>
          </a:bodyPr>
          <a:lstStyle/>
          <a:p>
            <a:r>
              <a:rPr lang="it-IT" b="1" dirty="0"/>
              <a:t>La dimensione e l’estetica agapica si configurano come coessenziali a quelle erotiche</a:t>
            </a:r>
            <a:r>
              <a:rPr lang="it-IT" dirty="0"/>
              <a:t>, quasi a sintetizzare ciò che parrebbe semanticamente così distante: la brama e il desiderio da una parte, e dall’altra il dono di sé e la scoperta dell’altro, ma anche dell’Alterità, che è Dio stesso. Il </a:t>
            </a:r>
            <a:r>
              <a:rPr lang="it-IT" i="1" dirty="0"/>
              <a:t>senso</a:t>
            </a:r>
            <a:r>
              <a:rPr lang="it-IT" dirty="0"/>
              <a:t> dell’erotico si configura totalmente nella condivisione agapica della relazione a due.</a:t>
            </a:r>
          </a:p>
          <a:p>
            <a:pPr marL="68580" indent="0">
              <a:buNone/>
            </a:pPr>
            <a:endParaRPr lang="it-IT" dirty="0"/>
          </a:p>
        </p:txBody>
      </p:sp>
    </p:spTree>
    <p:extLst>
      <p:ext uri="{BB962C8B-B14F-4D97-AF65-F5344CB8AC3E}">
        <p14:creationId xmlns:p14="http://schemas.microsoft.com/office/powerpoint/2010/main" val="1407502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err="1" smtClean="0"/>
              <a:t>Shir</a:t>
            </a:r>
            <a:r>
              <a:rPr lang="it-IT" b="1" i="1" dirty="0" smtClean="0"/>
              <a:t> Ha- </a:t>
            </a:r>
            <a:r>
              <a:rPr lang="it-IT" b="1" i="1" dirty="0" err="1" smtClean="0"/>
              <a:t>Shirim</a:t>
            </a:r>
            <a:endParaRPr lang="it-IT" b="1" i="1" dirty="0"/>
          </a:p>
        </p:txBody>
      </p:sp>
      <p:sp>
        <p:nvSpPr>
          <p:cNvPr id="3" name="Segnaposto contenuto 2"/>
          <p:cNvSpPr>
            <a:spLocks noGrp="1"/>
          </p:cNvSpPr>
          <p:nvPr>
            <p:ph idx="1"/>
          </p:nvPr>
        </p:nvSpPr>
        <p:spPr/>
        <p:txBody>
          <a:bodyPr>
            <a:normAutofit fontScale="92500" lnSpcReduction="10000"/>
          </a:bodyPr>
          <a:lstStyle/>
          <a:p>
            <a:r>
              <a:rPr lang="it-IT" b="1" dirty="0"/>
              <a:t>Il verbo ebraico ‘</a:t>
            </a:r>
            <a:r>
              <a:rPr lang="it-IT" b="1" i="1" dirty="0" err="1"/>
              <a:t>ahev</a:t>
            </a:r>
            <a:r>
              <a:rPr lang="it-IT" b="1" dirty="0"/>
              <a:t> [amare] è il termine fondamentale del </a:t>
            </a:r>
            <a:r>
              <a:rPr lang="it-IT" b="1" i="1" dirty="0"/>
              <a:t>Cantico </a:t>
            </a:r>
            <a:r>
              <a:rPr lang="it-IT" b="1" dirty="0"/>
              <a:t>[</a:t>
            </a:r>
            <a:r>
              <a:rPr lang="it-IT" b="1" i="1" dirty="0" err="1"/>
              <a:t>Shir</a:t>
            </a:r>
            <a:r>
              <a:rPr lang="it-IT" b="1" i="1" dirty="0"/>
              <a:t> Ha-</a:t>
            </a:r>
            <a:r>
              <a:rPr lang="it-IT" b="1" i="1" dirty="0" err="1"/>
              <a:t>Shirim</a:t>
            </a:r>
            <a:r>
              <a:rPr lang="it-IT" b="1" dirty="0"/>
              <a:t>], ricorrendovi quasi una ventina di volte, talvolta anche sostantivato in ‘</a:t>
            </a:r>
            <a:r>
              <a:rPr lang="it-IT" b="1" i="1" dirty="0" err="1"/>
              <a:t>ahavah</a:t>
            </a:r>
            <a:r>
              <a:rPr lang="it-IT" b="1" dirty="0"/>
              <a:t>, termine unico per esprimere ciò che in greco trova plurima traduzione in </a:t>
            </a:r>
            <a:r>
              <a:rPr lang="it-IT" b="1" i="1" dirty="0"/>
              <a:t>eros</a:t>
            </a:r>
            <a:r>
              <a:rPr lang="it-IT" b="1" dirty="0"/>
              <a:t>, </a:t>
            </a:r>
            <a:r>
              <a:rPr lang="it-IT" b="1" i="1" dirty="0" err="1"/>
              <a:t>philìa</a:t>
            </a:r>
            <a:r>
              <a:rPr lang="it-IT" b="1" dirty="0"/>
              <a:t> e </a:t>
            </a:r>
            <a:r>
              <a:rPr lang="it-IT" b="1" i="1" dirty="0" err="1"/>
              <a:t>agàpe</a:t>
            </a:r>
            <a:r>
              <a:rPr lang="it-IT" b="1" dirty="0"/>
              <a:t>, cioè nell’amore erotico, di affezione-inclinazione, di benevolenza o donativo, e che Origene sintetizzerà in un’unità di significato derivante dall’amore divino</a:t>
            </a:r>
            <a:r>
              <a:rPr lang="it-IT" dirty="0"/>
              <a:t>. </a:t>
            </a:r>
            <a:br>
              <a:rPr lang="it-IT" dirty="0"/>
            </a:br>
            <a:endParaRPr lang="it-IT" dirty="0"/>
          </a:p>
          <a:p>
            <a:pPr marL="68580" indent="0">
              <a:buNone/>
            </a:pPr>
            <a:endParaRPr lang="it-IT" dirty="0"/>
          </a:p>
        </p:txBody>
      </p:sp>
    </p:spTree>
    <p:extLst>
      <p:ext uri="{BB962C8B-B14F-4D97-AF65-F5344CB8AC3E}">
        <p14:creationId xmlns:p14="http://schemas.microsoft.com/office/powerpoint/2010/main" val="1195412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Nel Talmud</a:t>
            </a:r>
            <a:endParaRPr lang="it-IT" b="1" i="1" dirty="0"/>
          </a:p>
        </p:txBody>
      </p:sp>
      <p:sp>
        <p:nvSpPr>
          <p:cNvPr id="3" name="Segnaposto contenuto 2"/>
          <p:cNvSpPr>
            <a:spLocks noGrp="1"/>
          </p:cNvSpPr>
          <p:nvPr>
            <p:ph idx="1"/>
          </p:nvPr>
        </p:nvSpPr>
        <p:spPr/>
        <p:txBody>
          <a:bodyPr>
            <a:normAutofit fontScale="70000" lnSpcReduction="20000"/>
          </a:bodyPr>
          <a:lstStyle/>
          <a:p>
            <a:r>
              <a:rPr lang="it-IT" dirty="0"/>
              <a:t>Il </a:t>
            </a:r>
            <a:r>
              <a:rPr lang="it-IT" i="1" dirty="0"/>
              <a:t>Libro dello Splendore</a:t>
            </a:r>
            <a:r>
              <a:rPr lang="it-IT" dirty="0"/>
              <a:t>, o </a:t>
            </a:r>
            <a:r>
              <a:rPr lang="it-IT" i="1" dirty="0"/>
              <a:t>Zohar</a:t>
            </a:r>
            <a:r>
              <a:rPr lang="it-IT" dirty="0"/>
              <a:t>, ritiene che il </a:t>
            </a:r>
            <a:r>
              <a:rPr lang="it-IT" i="1" dirty="0"/>
              <a:t>Cantico</a:t>
            </a:r>
            <a:r>
              <a:rPr lang="it-IT" dirty="0"/>
              <a:t> contenga l’intera rivelazione di Dio e perciò sia da considerare un compendio della stessa Torah, degli Scritti e dei Profeti, (cfr. </a:t>
            </a:r>
            <a:r>
              <a:rPr lang="it-IT" i="1" dirty="0"/>
              <a:t>Libro dello splendore</a:t>
            </a:r>
            <a:r>
              <a:rPr lang="it-IT" dirty="0"/>
              <a:t>. </a:t>
            </a:r>
            <a:r>
              <a:rPr lang="it-IT" i="1" dirty="0" err="1"/>
              <a:t>Terum</a:t>
            </a:r>
            <a:r>
              <a:rPr lang="it-IT" dirty="0"/>
              <a:t> 144a,</a:t>
            </a:r>
            <a:r>
              <a:rPr lang="it-IT" i="1" dirty="0"/>
              <a:t> </a:t>
            </a:r>
            <a:r>
              <a:rPr lang="it-IT" i="1" dirty="0" err="1"/>
              <a:t>Jewish</a:t>
            </a:r>
            <a:r>
              <a:rPr lang="it-IT" i="1" dirty="0"/>
              <a:t> Encyclopedia</a:t>
            </a:r>
            <a:r>
              <a:rPr lang="it-IT" dirty="0"/>
              <a:t>, 2001). </a:t>
            </a:r>
            <a:endParaRPr lang="it-IT" dirty="0" smtClean="0"/>
          </a:p>
          <a:p>
            <a:r>
              <a:rPr lang="it-IT" b="1" dirty="0" smtClean="0"/>
              <a:t>Recenti </a:t>
            </a:r>
            <a:r>
              <a:rPr lang="it-IT" b="1" dirty="0"/>
              <a:t>ipotesi propongono una possibile origine del </a:t>
            </a:r>
            <a:r>
              <a:rPr lang="it-IT" b="1" i="1" dirty="0"/>
              <a:t>Cantico</a:t>
            </a:r>
            <a:r>
              <a:rPr lang="it-IT" b="1" dirty="0"/>
              <a:t> da inni e poemi dedicati al culto di </a:t>
            </a:r>
            <a:r>
              <a:rPr lang="it-IT" b="1" dirty="0" err="1"/>
              <a:t>Ishtar</a:t>
            </a:r>
            <a:r>
              <a:rPr lang="it-IT" b="1" dirty="0"/>
              <a:t> [</a:t>
            </a:r>
            <a:r>
              <a:rPr lang="it-IT" b="1" dirty="0" err="1"/>
              <a:t>Astarte</a:t>
            </a:r>
            <a:r>
              <a:rPr lang="it-IT" b="1" dirty="0"/>
              <a:t>] e </a:t>
            </a:r>
            <a:r>
              <a:rPr lang="it-IT" b="1" dirty="0" err="1"/>
              <a:t>Tammuz</a:t>
            </a:r>
            <a:r>
              <a:rPr lang="it-IT" b="1" dirty="0"/>
              <a:t> nei riti mesopotamici di ierogamia, noti anche alle popolazioni Cananee presenti prima della sedentarizzazione degli Israeliti, ma tale ipotesi sembra piuttosto improbabile, mentre invece si potrebbe desumere una certa comunanza di espressioni con il </a:t>
            </a:r>
            <a:r>
              <a:rPr lang="it-IT" b="1" i="1" dirty="0"/>
              <a:t>Cantico</a:t>
            </a:r>
            <a:r>
              <a:rPr lang="it-IT" b="1" dirty="0"/>
              <a:t> nel linguaggio d’amore presenti anche in canti nuziali degli arabi di Siria e Palestina, così come in brevi frammenti epitalamici dell’antico Egitto</a:t>
            </a:r>
            <a:r>
              <a:rPr lang="it-IT" dirty="0"/>
              <a:t>. </a:t>
            </a:r>
          </a:p>
        </p:txBody>
      </p:sp>
    </p:spTree>
    <p:extLst>
      <p:ext uri="{BB962C8B-B14F-4D97-AF65-F5344CB8AC3E}">
        <p14:creationId xmlns:p14="http://schemas.microsoft.com/office/powerpoint/2010/main" val="2843375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Antologia di canti nuziali?</a:t>
            </a:r>
            <a:endParaRPr lang="it-IT" b="1" dirty="0"/>
          </a:p>
        </p:txBody>
      </p:sp>
      <p:sp>
        <p:nvSpPr>
          <p:cNvPr id="3" name="Segnaposto contenuto 2"/>
          <p:cNvSpPr>
            <a:spLocks noGrp="1"/>
          </p:cNvSpPr>
          <p:nvPr>
            <p:ph idx="1"/>
          </p:nvPr>
        </p:nvSpPr>
        <p:spPr/>
        <p:txBody>
          <a:bodyPr>
            <a:normAutofit fontScale="77500" lnSpcReduction="20000"/>
          </a:bodyPr>
          <a:lstStyle/>
          <a:p>
            <a:r>
              <a:rPr lang="it-IT" b="1" dirty="0"/>
              <a:t>Potrebbe dunque trattarsi di un’antologia di canti nuziali? Probabilmente sì</a:t>
            </a:r>
            <a:r>
              <a:rPr lang="it-IT" dirty="0"/>
              <a:t>, poiché, infatti, è molto meno plausibile che si tratti di una mutuazione meramente cultuale esterna al mondo israelitico giunta fino al culto di JHWH, proveniente dal politeismo vicino-orientale. </a:t>
            </a:r>
            <a:endParaRPr lang="it-IT" dirty="0" smtClean="0"/>
          </a:p>
          <a:p>
            <a:r>
              <a:rPr lang="it-IT" b="1" dirty="0" smtClean="0"/>
              <a:t>Peraltro</a:t>
            </a:r>
            <a:r>
              <a:rPr lang="it-IT" b="1" dirty="0"/>
              <a:t>, il </a:t>
            </a:r>
            <a:r>
              <a:rPr lang="it-IT" b="1" i="1" dirty="0"/>
              <a:t>Cantico</a:t>
            </a:r>
            <a:r>
              <a:rPr lang="it-IT" b="1" dirty="0"/>
              <a:t> non segue una struttura prestabilita, ma si sviluppa in una narratologia che potremmo dire rapsodica, nella quale i cinque poemetti che lo compongono possono pacificamente essere considerati come repertori, tra i quali si poteva scegliere a seconda della circostanza o dell’uditorio, e quindi adatti ad un uso popolare-rituale</a:t>
            </a:r>
            <a:r>
              <a:rPr lang="it-IT" dirty="0"/>
              <a:t>.</a:t>
            </a:r>
          </a:p>
          <a:p>
            <a:pPr marL="68580" indent="0">
              <a:buNone/>
            </a:pPr>
            <a:endParaRPr lang="it-IT" dirty="0"/>
          </a:p>
        </p:txBody>
      </p:sp>
    </p:spTree>
    <p:extLst>
      <p:ext uri="{BB962C8B-B14F-4D97-AF65-F5344CB8AC3E}">
        <p14:creationId xmlns:p14="http://schemas.microsoft.com/office/powerpoint/2010/main" val="3109249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
            </a:r>
            <a:r>
              <a:rPr lang="it-IT" b="1" i="1" dirty="0" smtClean="0"/>
              <a:t>eros</a:t>
            </a:r>
            <a:r>
              <a:rPr lang="it-IT" b="1" dirty="0" smtClean="0"/>
              <a:t>, etimologia</a:t>
            </a:r>
            <a:endParaRPr lang="it-IT" b="1" dirty="0"/>
          </a:p>
        </p:txBody>
      </p:sp>
      <p:sp>
        <p:nvSpPr>
          <p:cNvPr id="3" name="Segnaposto contenuto 2"/>
          <p:cNvSpPr>
            <a:spLocks noGrp="1"/>
          </p:cNvSpPr>
          <p:nvPr>
            <p:ph idx="1"/>
          </p:nvPr>
        </p:nvSpPr>
        <p:spPr/>
        <p:txBody>
          <a:bodyPr>
            <a:normAutofit lnSpcReduction="10000"/>
          </a:bodyPr>
          <a:lstStyle/>
          <a:p>
            <a:r>
              <a:rPr lang="it-IT" dirty="0" smtClean="0"/>
              <a:t>Dal greco antico, il termine </a:t>
            </a:r>
            <a:r>
              <a:rPr lang="it-IT" b="1" i="1" dirty="0" err="1" smtClean="0"/>
              <a:t>èros</a:t>
            </a:r>
            <a:r>
              <a:rPr lang="it-IT" b="1" i="1" dirty="0" smtClean="0"/>
              <a:t> </a:t>
            </a:r>
            <a:r>
              <a:rPr lang="it-IT" dirty="0" smtClean="0"/>
              <a:t>deriva propriamente dal verbo </a:t>
            </a:r>
            <a:r>
              <a:rPr lang="it-IT" b="1" i="1" dirty="0" err="1" smtClean="0"/>
              <a:t>erotào</a:t>
            </a:r>
            <a:r>
              <a:rPr lang="it-IT" dirty="0" smtClean="0"/>
              <a:t>, uno dei quattro verbi greci per  dire amare…</a:t>
            </a:r>
          </a:p>
          <a:p>
            <a:r>
              <a:rPr lang="it-IT" dirty="0" smtClean="0"/>
              <a:t>Gli altri sono </a:t>
            </a:r>
            <a:r>
              <a:rPr lang="it-IT" b="1" i="1" dirty="0" err="1" smtClean="0"/>
              <a:t>philèo</a:t>
            </a:r>
            <a:r>
              <a:rPr lang="it-IT" dirty="0" smtClean="0"/>
              <a:t>, </a:t>
            </a:r>
            <a:r>
              <a:rPr lang="it-IT" b="1" i="1" dirty="0" err="1" smtClean="0"/>
              <a:t>agapào</a:t>
            </a:r>
            <a:r>
              <a:rPr lang="it-IT" dirty="0" smtClean="0"/>
              <a:t> e </a:t>
            </a:r>
            <a:r>
              <a:rPr lang="it-IT" b="1" i="1" dirty="0" err="1" smtClean="0"/>
              <a:t>stèrgo</a:t>
            </a:r>
            <a:endParaRPr lang="it-IT" b="1" i="1" dirty="0" smtClean="0"/>
          </a:p>
          <a:p>
            <a:endParaRPr lang="it-IT" dirty="0"/>
          </a:p>
          <a:p>
            <a:r>
              <a:rPr lang="it-IT" dirty="0" smtClean="0"/>
              <a:t>Ognuno di questi verbi possiede un’accezione diversa, da </a:t>
            </a:r>
            <a:r>
              <a:rPr lang="it-IT" b="1" dirty="0" smtClean="0"/>
              <a:t>amare «con il corpo», il primo, ad amare con amicizia e benevolenza, amare le cose belle</a:t>
            </a:r>
            <a:r>
              <a:rPr lang="it-IT" dirty="0" smtClean="0"/>
              <a:t>, etc.</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Sapienza e pro-</a:t>
            </a:r>
            <a:r>
              <a:rPr lang="it-IT" b="1" dirty="0" err="1" smtClean="0"/>
              <a:t>fezia</a:t>
            </a:r>
            <a:endParaRPr lang="it-IT" b="1" dirty="0"/>
          </a:p>
        </p:txBody>
      </p:sp>
      <p:sp>
        <p:nvSpPr>
          <p:cNvPr id="3" name="Segnaposto contenuto 2"/>
          <p:cNvSpPr>
            <a:spLocks noGrp="1"/>
          </p:cNvSpPr>
          <p:nvPr>
            <p:ph idx="1"/>
          </p:nvPr>
        </p:nvSpPr>
        <p:spPr/>
        <p:txBody>
          <a:bodyPr>
            <a:normAutofit fontScale="70000" lnSpcReduction="20000"/>
          </a:bodyPr>
          <a:lstStyle/>
          <a:p>
            <a:r>
              <a:rPr lang="it-IT" dirty="0"/>
              <a:t>Potrebbe dunque anche trattarsi di un testo collegabile alla tradizione profetica, come ipotizza qualche studioso, in particolare con un riferimento ad </a:t>
            </a:r>
            <a:r>
              <a:rPr lang="it-IT" i="1" dirty="0"/>
              <a:t>Osea</a:t>
            </a:r>
            <a:r>
              <a:rPr lang="it-IT" dirty="0"/>
              <a:t> [2, 19-21] e ad alcuni oracoli del </a:t>
            </a:r>
            <a:r>
              <a:rPr lang="it-IT" i="1" dirty="0"/>
              <a:t>Deutero-Isaia</a:t>
            </a:r>
            <a:r>
              <a:rPr lang="it-IT" dirty="0"/>
              <a:t> [</a:t>
            </a:r>
            <a:r>
              <a:rPr lang="it-IT" i="1" dirty="0" err="1"/>
              <a:t>Is</a:t>
            </a:r>
            <a:r>
              <a:rPr lang="it-IT" dirty="0"/>
              <a:t> 43.46.51]. </a:t>
            </a:r>
            <a:endParaRPr lang="it-IT" dirty="0" smtClean="0"/>
          </a:p>
          <a:p>
            <a:r>
              <a:rPr lang="it-IT" b="1" dirty="0" smtClean="0"/>
              <a:t>In </a:t>
            </a:r>
            <a:r>
              <a:rPr lang="it-IT" b="1" dirty="0"/>
              <a:t>ogni caso, anche un’interpretazione meramente </a:t>
            </a:r>
            <a:r>
              <a:rPr lang="it-IT" b="1" dirty="0" err="1"/>
              <a:t>letteralista</a:t>
            </a:r>
            <a:r>
              <a:rPr lang="it-IT" b="1" dirty="0"/>
              <a:t>, senz’altro incapace di cogliere tutte le ricchezze semantiche presenti nelle numerose </a:t>
            </a:r>
            <a:r>
              <a:rPr lang="it-IT" b="1" i="1" dirty="0"/>
              <a:t>polisemie</a:t>
            </a:r>
            <a:r>
              <a:rPr lang="it-IT" b="1" dirty="0"/>
              <a:t>, che sono molto più evidenti nella prospettiva allegorista, non negherebbe la possibilità di intravedere nel testo del </a:t>
            </a:r>
            <a:r>
              <a:rPr lang="it-IT" b="1" i="1" dirty="0"/>
              <a:t>Cantico</a:t>
            </a:r>
            <a:r>
              <a:rPr lang="it-IT" b="1" dirty="0"/>
              <a:t> una </a:t>
            </a:r>
            <a:r>
              <a:rPr lang="it-IT" b="1" dirty="0" err="1"/>
              <a:t>sapienzialità</a:t>
            </a:r>
            <a:r>
              <a:rPr lang="it-IT" b="1" dirty="0"/>
              <a:t> profonda e umanissima</a:t>
            </a:r>
            <a:r>
              <a:rPr lang="it-IT" dirty="0"/>
              <a:t>. </a:t>
            </a:r>
            <a:endParaRPr lang="it-IT" dirty="0" smtClean="0"/>
          </a:p>
          <a:p>
            <a:r>
              <a:rPr lang="it-IT" b="1" dirty="0" smtClean="0"/>
              <a:t>Ipotesi che a Benigni nulla interessa</a:t>
            </a:r>
            <a:r>
              <a:rPr lang="it-IT" dirty="0" smtClean="0"/>
              <a:t>!</a:t>
            </a:r>
          </a:p>
          <a:p>
            <a:r>
              <a:rPr lang="it-IT" dirty="0" smtClean="0"/>
              <a:t>Il </a:t>
            </a:r>
            <a:r>
              <a:rPr lang="it-IT" i="1" dirty="0"/>
              <a:t>Cantico</a:t>
            </a:r>
            <a:r>
              <a:rPr lang="it-IT" dirty="0"/>
              <a:t>, anche laddove non cantasse [nella comprensione di chi lo utilizza] Dio ed Israele, o Dio e la Chiesa universale [</a:t>
            </a:r>
            <a:r>
              <a:rPr lang="it-IT" i="1" dirty="0" err="1"/>
              <a:t>Ef</a:t>
            </a:r>
            <a:r>
              <a:rPr lang="it-IT" dirty="0"/>
              <a:t> 5, 22-33], canterebbe comunque l’uomo fatto a </a:t>
            </a:r>
            <a:r>
              <a:rPr lang="it-IT" i="1" dirty="0"/>
              <a:t>immagine</a:t>
            </a:r>
            <a:r>
              <a:rPr lang="it-IT" dirty="0"/>
              <a:t> e </a:t>
            </a:r>
            <a:r>
              <a:rPr lang="it-IT" i="1" dirty="0"/>
              <a:t>somiglianza</a:t>
            </a:r>
            <a:r>
              <a:rPr lang="it-IT" dirty="0"/>
              <a:t> di Dio Creatore.</a:t>
            </a:r>
          </a:p>
          <a:p>
            <a:pPr marL="68580" indent="0">
              <a:buNone/>
            </a:pPr>
            <a:endParaRPr lang="it-IT" dirty="0"/>
          </a:p>
        </p:txBody>
      </p:sp>
    </p:spTree>
    <p:extLst>
      <p:ext uri="{BB962C8B-B14F-4D97-AF65-F5344CB8AC3E}">
        <p14:creationId xmlns:p14="http://schemas.microsoft.com/office/powerpoint/2010/main" val="3256166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cantico più sublime</a:t>
            </a:r>
            <a:endParaRPr lang="it-IT" b="1" dirty="0"/>
          </a:p>
        </p:txBody>
      </p:sp>
      <p:sp>
        <p:nvSpPr>
          <p:cNvPr id="3" name="Segnaposto contenuto 2"/>
          <p:cNvSpPr>
            <a:spLocks noGrp="1"/>
          </p:cNvSpPr>
          <p:nvPr>
            <p:ph idx="1"/>
          </p:nvPr>
        </p:nvSpPr>
        <p:spPr/>
        <p:txBody>
          <a:bodyPr>
            <a:normAutofit fontScale="77500" lnSpcReduction="20000"/>
          </a:bodyPr>
          <a:lstStyle/>
          <a:p>
            <a:r>
              <a:rPr lang="it-IT" b="1" dirty="0"/>
              <a:t>Il titolo dell’opera è un superlativo e va inteso come </a:t>
            </a:r>
            <a:r>
              <a:rPr lang="it-IT" b="1" i="1" dirty="0"/>
              <a:t>Il più sublime tra i cantici</a:t>
            </a:r>
            <a:r>
              <a:rPr lang="it-IT" b="1" dirty="0"/>
              <a:t>.</a:t>
            </a:r>
            <a:r>
              <a:rPr lang="it-IT" b="1" dirty="0">
                <a:hlinkClick r:id="rId2"/>
              </a:rPr>
              <a:t>[1]</a:t>
            </a:r>
            <a:r>
              <a:rPr lang="it-IT" b="1" dirty="0"/>
              <a:t> </a:t>
            </a:r>
            <a:r>
              <a:rPr lang="it-IT" b="1" i="1" dirty="0"/>
              <a:t>Cantico dei cantici</a:t>
            </a:r>
            <a:r>
              <a:rPr lang="it-IT" b="1" dirty="0"/>
              <a:t> significa anche “Cantico per eccellenza”. Si può dire che per certi aspetti non vi è libro biblico che abbia prodotto sull’animo umano e cristiano un effetto analogo</a:t>
            </a:r>
            <a:r>
              <a:rPr lang="it-IT" dirty="0"/>
              <a:t>.</a:t>
            </a:r>
            <a:r>
              <a:rPr lang="it-IT" dirty="0">
                <a:hlinkClick r:id="rId3"/>
              </a:rPr>
              <a:t>[2]</a:t>
            </a:r>
            <a:r>
              <a:rPr lang="it-IT" dirty="0"/>
              <a:t> </a:t>
            </a:r>
            <a:endParaRPr lang="it-IT" dirty="0" smtClean="0"/>
          </a:p>
          <a:p>
            <a:r>
              <a:rPr lang="it-IT" b="1" dirty="0" err="1" smtClean="0"/>
              <a:t>Milleduecentocinquanta</a:t>
            </a:r>
            <a:r>
              <a:rPr lang="it-IT" b="1" dirty="0" smtClean="0"/>
              <a:t> </a:t>
            </a:r>
            <a:r>
              <a:rPr lang="it-IT" b="1" dirty="0"/>
              <a:t>parole compongono il </a:t>
            </a:r>
            <a:r>
              <a:rPr lang="it-IT" b="1" i="1" dirty="0"/>
              <a:t>Cantico</a:t>
            </a:r>
            <a:r>
              <a:rPr lang="it-IT" b="1" dirty="0"/>
              <a:t>, ma immenso è lo scenario che ha disegnato per secoli e per un numero incommensurabile di lettori</a:t>
            </a:r>
            <a:r>
              <a:rPr lang="it-IT" dirty="0"/>
              <a:t>. Degne di particolare osservazione sono le lettere e le parole iniziali, seguendo una certa modalità interpretativa tipica della tradizione medio-giudaica e successiva. Il titolo “</a:t>
            </a:r>
            <a:r>
              <a:rPr lang="it-IT" i="1" dirty="0"/>
              <a:t>Cantico dei cantici</a:t>
            </a:r>
            <a:r>
              <a:rPr lang="it-IT" dirty="0"/>
              <a:t>” in ebraico suona </a:t>
            </a:r>
            <a:r>
              <a:rPr lang="it-IT" i="1" dirty="0" err="1"/>
              <a:t>Shir</a:t>
            </a:r>
            <a:r>
              <a:rPr lang="it-IT" i="1" dirty="0"/>
              <a:t> ha-</a:t>
            </a:r>
            <a:r>
              <a:rPr lang="it-IT" i="1" dirty="0" err="1"/>
              <a:t>Shirim</a:t>
            </a:r>
            <a:r>
              <a:rPr lang="it-IT" dirty="0"/>
              <a:t>. </a:t>
            </a:r>
          </a:p>
        </p:txBody>
      </p:sp>
    </p:spTree>
    <p:extLst>
      <p:ext uri="{BB962C8B-B14F-4D97-AF65-F5344CB8AC3E}">
        <p14:creationId xmlns:p14="http://schemas.microsoft.com/office/powerpoint/2010/main" val="2352636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err="1" smtClean="0"/>
              <a:t>Shin</a:t>
            </a:r>
            <a:r>
              <a:rPr lang="it-IT" b="1" dirty="0" smtClean="0"/>
              <a:t> e la </a:t>
            </a:r>
            <a:r>
              <a:rPr lang="it-IT" b="1" i="1" dirty="0" err="1" smtClean="0"/>
              <a:t>Beit</a:t>
            </a:r>
            <a:endParaRPr lang="it-IT" b="1" i="1" dirty="0"/>
          </a:p>
        </p:txBody>
      </p:sp>
      <p:sp>
        <p:nvSpPr>
          <p:cNvPr id="3" name="Segnaposto contenuto 2"/>
          <p:cNvSpPr>
            <a:spLocks noGrp="1"/>
          </p:cNvSpPr>
          <p:nvPr>
            <p:ph idx="1"/>
          </p:nvPr>
        </p:nvSpPr>
        <p:spPr/>
        <p:txBody>
          <a:bodyPr>
            <a:normAutofit fontScale="85000" lnSpcReduction="10000"/>
          </a:bodyPr>
          <a:lstStyle/>
          <a:p>
            <a:r>
              <a:rPr lang="it-IT" b="1" dirty="0"/>
              <a:t>La prima lettera del </a:t>
            </a:r>
            <a:r>
              <a:rPr lang="it-IT" b="1" i="1" dirty="0"/>
              <a:t>Cantico</a:t>
            </a:r>
            <a:r>
              <a:rPr lang="it-IT" b="1" dirty="0"/>
              <a:t> è </a:t>
            </a:r>
            <a:r>
              <a:rPr lang="it-IT" b="1" i="1" dirty="0" err="1"/>
              <a:t>Shin</a:t>
            </a:r>
            <a:r>
              <a:rPr lang="it-IT" b="1" dirty="0"/>
              <a:t> </a:t>
            </a:r>
            <a:r>
              <a:rPr lang="it-IT" dirty="0"/>
              <a:t>scritta più grande delle altre. Contrariamente alla linguistica latina, neo-latina, germanica e slava, in ebraico in tal modo non si vuole indicare una maiuscola, perché la maiuscola non è prevista, </a:t>
            </a:r>
            <a:r>
              <a:rPr lang="it-IT" b="1" dirty="0"/>
              <a:t>bensì l’importanza significante della lettera stessa</a:t>
            </a:r>
            <a:r>
              <a:rPr lang="it-IT" dirty="0"/>
              <a:t>. </a:t>
            </a:r>
            <a:endParaRPr lang="it-IT" dirty="0" smtClean="0"/>
          </a:p>
          <a:p>
            <a:r>
              <a:rPr lang="it-IT" dirty="0" smtClean="0"/>
              <a:t>Nei </a:t>
            </a:r>
            <a:r>
              <a:rPr lang="it-IT" dirty="0"/>
              <a:t>ventiquattro libri canonici dell’Antico Testamento solo in quattro luoghi la prima lettera è scritta con caratteri più grandi delle altre: e la prima volta è nella prima Parola genesiaca, quel </a:t>
            </a:r>
            <a:r>
              <a:rPr lang="it-IT" i="1" dirty="0" err="1"/>
              <a:t>Bereshit</a:t>
            </a:r>
            <a:r>
              <a:rPr lang="it-IT" dirty="0"/>
              <a:t> che dà da pensare da millenni, dove la </a:t>
            </a:r>
            <a:r>
              <a:rPr lang="it-IT" i="1" dirty="0" err="1"/>
              <a:t>Beit</a:t>
            </a:r>
            <a:r>
              <a:rPr lang="it-IT" dirty="0"/>
              <a:t> è scritta maiuscola.</a:t>
            </a:r>
            <a:r>
              <a:rPr lang="it-IT" dirty="0">
                <a:hlinkClick r:id="rId2"/>
              </a:rPr>
              <a:t>[3]</a:t>
            </a:r>
            <a:endParaRPr lang="it-IT" dirty="0"/>
          </a:p>
        </p:txBody>
      </p:sp>
    </p:spTree>
    <p:extLst>
      <p:ext uri="{BB962C8B-B14F-4D97-AF65-F5344CB8AC3E}">
        <p14:creationId xmlns:p14="http://schemas.microsoft.com/office/powerpoint/2010/main" val="1100868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L’inizio del mondo è per… amore</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…cioè </a:t>
            </a:r>
            <a:r>
              <a:rPr lang="it-IT" dirty="0"/>
              <a:t>la seconda dell’alfabeto, mentre la prima lettera del Cantico è una </a:t>
            </a:r>
            <a:r>
              <a:rPr lang="it-IT" i="1" dirty="0" err="1"/>
              <a:t>Shin</a:t>
            </a:r>
            <a:r>
              <a:rPr lang="it-IT" dirty="0"/>
              <a:t>, cioè la penultima dell’alfabeto. </a:t>
            </a:r>
            <a:r>
              <a:rPr lang="it-IT" b="1" dirty="0"/>
              <a:t>Ci si può chiedere se vi possa essere una connessione plausibile in questa simmetricità, una sorta di legame, una specie di analogia fra l’</a:t>
            </a:r>
            <a:r>
              <a:rPr lang="it-IT" b="1" i="1" dirty="0"/>
              <a:t>Inizio </a:t>
            </a:r>
            <a:r>
              <a:rPr lang="it-IT" b="1" dirty="0"/>
              <a:t>del mondo e l’</a:t>
            </a:r>
            <a:r>
              <a:rPr lang="it-IT" b="1" i="1" dirty="0"/>
              <a:t>Amore</a:t>
            </a:r>
            <a:r>
              <a:rPr lang="it-IT" b="1" dirty="0"/>
              <a:t> nella coppia umana, in quanto ambedue gli atti sono grandiosamente conformi a un unico progetto</a:t>
            </a:r>
            <a:r>
              <a:rPr lang="it-IT" dirty="0"/>
              <a:t>?</a:t>
            </a:r>
            <a:r>
              <a:rPr lang="it-IT" dirty="0">
                <a:hlinkClick r:id="rId2" action="ppaction://hlinkfile"/>
              </a:rPr>
              <a:t>[4]</a:t>
            </a:r>
            <a:r>
              <a:rPr lang="it-IT" dirty="0"/>
              <a:t> </a:t>
            </a:r>
            <a:endParaRPr lang="it-IT" dirty="0" smtClean="0"/>
          </a:p>
          <a:p>
            <a:r>
              <a:rPr lang="it-IT" dirty="0" smtClean="0"/>
              <a:t>La </a:t>
            </a:r>
            <a:r>
              <a:rPr lang="it-IT" dirty="0"/>
              <a:t>domanda è affascinante per un lettore occidentale dei nostri tempi, che non riesce a trovare facilmente un risposta plausibile, ma deve affidarsi alle infinite sponde dell’esegesi antica e alla sua tipica ricerca del </a:t>
            </a:r>
            <a:r>
              <a:rPr lang="it-IT" i="1" dirty="0"/>
              <a:t>senso</a:t>
            </a:r>
            <a:r>
              <a:rPr lang="it-IT" dirty="0"/>
              <a:t>. </a:t>
            </a:r>
          </a:p>
        </p:txBody>
      </p:sp>
    </p:spTree>
    <p:extLst>
      <p:ext uri="{BB962C8B-B14F-4D97-AF65-F5344CB8AC3E}">
        <p14:creationId xmlns:p14="http://schemas.microsoft.com/office/powerpoint/2010/main" val="3422232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Parola</a:t>
            </a:r>
            <a:r>
              <a:rPr lang="it-IT" b="1" dirty="0" smtClean="0"/>
              <a:t> cantata</a:t>
            </a:r>
            <a:endParaRPr lang="it-IT" b="1" dirty="0"/>
          </a:p>
        </p:txBody>
      </p:sp>
      <p:sp>
        <p:nvSpPr>
          <p:cNvPr id="3" name="Segnaposto contenuto 2"/>
          <p:cNvSpPr>
            <a:spLocks noGrp="1"/>
          </p:cNvSpPr>
          <p:nvPr>
            <p:ph idx="1"/>
          </p:nvPr>
        </p:nvSpPr>
        <p:spPr/>
        <p:txBody>
          <a:bodyPr>
            <a:normAutofit fontScale="92500" lnSpcReduction="20000"/>
          </a:bodyPr>
          <a:lstStyle/>
          <a:p>
            <a:r>
              <a:rPr lang="it-IT" b="1" dirty="0"/>
              <a:t>La prima Parola, </a:t>
            </a:r>
            <a:r>
              <a:rPr lang="it-IT" b="1" i="1" dirty="0" err="1"/>
              <a:t>Shir</a:t>
            </a:r>
            <a:r>
              <a:rPr lang="it-IT" b="1" dirty="0"/>
              <a:t> [Canto], potremmo dire con le parole della psicologia contemporanea, è una specie di </a:t>
            </a:r>
            <a:r>
              <a:rPr lang="it-IT" b="1" i="1" dirty="0"/>
              <a:t>sinestesia</a:t>
            </a:r>
            <a:r>
              <a:rPr lang="it-IT" dirty="0"/>
              <a:t>,</a:t>
            </a:r>
            <a:r>
              <a:rPr lang="it-IT" dirty="0">
                <a:hlinkClick r:id="rId2" action="ppaction://hlinkfile"/>
              </a:rPr>
              <a:t>[5]</a:t>
            </a:r>
            <a:r>
              <a:rPr lang="it-IT" dirty="0"/>
              <a:t> poiché afferma e sottolinea la superiorità tra le espressioni umane di ciò che è insieme letteratura, poesia e musica, vale a dire la Parola cantata, il canto che coinvolge ineffabilmente tutta l’interiorità e sensibilità dell’uomo. </a:t>
            </a:r>
            <a:endParaRPr lang="it-IT" dirty="0" smtClean="0"/>
          </a:p>
          <a:p>
            <a:r>
              <a:rPr lang="it-IT" b="1" dirty="0" smtClean="0"/>
              <a:t>La </a:t>
            </a:r>
            <a:r>
              <a:rPr lang="it-IT" b="1" dirty="0"/>
              <a:t>stessa radice </a:t>
            </a:r>
            <a:r>
              <a:rPr lang="it-IT" b="1" i="1" dirty="0" err="1"/>
              <a:t>Shir</a:t>
            </a:r>
            <a:r>
              <a:rPr lang="it-IT" b="1" dirty="0"/>
              <a:t> </a:t>
            </a:r>
            <a:r>
              <a:rPr lang="it-IT" dirty="0"/>
              <a:t>[composta dalle consonanti </a:t>
            </a:r>
            <a:r>
              <a:rPr lang="it-IT" i="1" dirty="0" err="1"/>
              <a:t>Shin</a:t>
            </a:r>
            <a:r>
              <a:rPr lang="it-IT" dirty="0"/>
              <a:t> e </a:t>
            </a:r>
            <a:r>
              <a:rPr lang="it-IT" i="1" dirty="0" err="1"/>
              <a:t>Resh</a:t>
            </a:r>
            <a:r>
              <a:rPr lang="it-IT" dirty="0"/>
              <a:t>] </a:t>
            </a:r>
            <a:r>
              <a:rPr lang="it-IT" b="1" dirty="0"/>
              <a:t>rappresenta anche il femminile</a:t>
            </a:r>
            <a:r>
              <a:rPr lang="it-IT" dirty="0"/>
              <a:t>, </a:t>
            </a:r>
          </a:p>
          <a:p>
            <a:pPr marL="68580" indent="0">
              <a:buNone/>
            </a:pPr>
            <a:endParaRPr lang="it-IT" dirty="0"/>
          </a:p>
          <a:p>
            <a:pPr marL="68580" indent="0">
              <a:buNone/>
            </a:pPr>
            <a:endParaRPr lang="it-IT" dirty="0"/>
          </a:p>
        </p:txBody>
      </p:sp>
    </p:spTree>
    <p:extLst>
      <p:ext uri="{BB962C8B-B14F-4D97-AF65-F5344CB8AC3E}">
        <p14:creationId xmlns:p14="http://schemas.microsoft.com/office/powerpoint/2010/main" val="302598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donna del Cantico</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…e </a:t>
            </a:r>
            <a:r>
              <a:rPr lang="it-IT" dirty="0"/>
              <a:t>che femminile! La sirena, l’ammaliatrice da cui lo stesso Ulisse dovette fuggire aiutandosi, però, in modo artificiale. </a:t>
            </a:r>
            <a:r>
              <a:rPr lang="it-IT" b="1" dirty="0"/>
              <a:t>Il </a:t>
            </a:r>
            <a:r>
              <a:rPr lang="it-IT" b="1" i="1" dirty="0"/>
              <a:t>Cantico</a:t>
            </a:r>
            <a:r>
              <a:rPr lang="it-IT" b="1" dirty="0"/>
              <a:t>, invece, invita l’uomo a non temere la donna, ma a considerarla su un piano di pari valore </a:t>
            </a:r>
            <a:r>
              <a:rPr lang="it-IT" b="1" dirty="0" err="1"/>
              <a:t>antropo</a:t>
            </a:r>
            <a:r>
              <a:rPr lang="it-IT" b="1" dirty="0"/>
              <a:t>-ontologico</a:t>
            </a:r>
            <a:r>
              <a:rPr lang="it-IT" dirty="0"/>
              <a:t>.</a:t>
            </a:r>
            <a:r>
              <a:rPr lang="it-IT" dirty="0">
                <a:hlinkClick r:id="rId2"/>
              </a:rPr>
              <a:t>[6]</a:t>
            </a:r>
            <a:r>
              <a:rPr lang="it-IT" dirty="0"/>
              <a:t> </a:t>
            </a:r>
            <a:endParaRPr lang="it-IT" dirty="0" smtClean="0"/>
          </a:p>
          <a:p>
            <a:r>
              <a:rPr lang="it-IT" b="1" dirty="0" smtClean="0"/>
              <a:t>La </a:t>
            </a:r>
            <a:r>
              <a:rPr lang="it-IT" b="1" dirty="0"/>
              <a:t>donna del </a:t>
            </a:r>
            <a:r>
              <a:rPr lang="it-IT" b="1" i="1" dirty="0"/>
              <a:t>Cantico</a:t>
            </a:r>
            <a:r>
              <a:rPr lang="it-IT" b="1" dirty="0"/>
              <a:t>, oggetto di questo amore, non è una sirena ammaliatrice, ma una creatura consapevole di possedere l’energia costruttiva e di gestazione dell’intera creazione, in modo particolare e privilegiato, moderando e orientando lo stesso principio maschile, che altrimenti si perderebbe </a:t>
            </a:r>
            <a:r>
              <a:rPr lang="it-IT" b="1" dirty="0" smtClean="0"/>
              <a:t>- da solo - </a:t>
            </a:r>
            <a:r>
              <a:rPr lang="it-IT" b="1" dirty="0"/>
              <a:t>nel conflitto ancestrale della caccia e della guerra, per la difesa di una proprietà intesa come diritto assoluto</a:t>
            </a:r>
            <a:r>
              <a:rPr lang="it-IT" dirty="0"/>
              <a:t>.</a:t>
            </a:r>
            <a:r>
              <a:rPr lang="it-IT" dirty="0">
                <a:hlinkClick r:id="rId3"/>
              </a:rPr>
              <a:t>[7]</a:t>
            </a:r>
            <a:endParaRPr lang="it-IT" dirty="0"/>
          </a:p>
        </p:txBody>
      </p:sp>
    </p:spTree>
    <p:extLst>
      <p:ext uri="{BB962C8B-B14F-4D97-AF65-F5344CB8AC3E}">
        <p14:creationId xmlns:p14="http://schemas.microsoft.com/office/powerpoint/2010/main" val="3952490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Benigni a Sanremo</a:t>
            </a:r>
            <a:endParaRPr lang="it-IT" b="1" dirty="0"/>
          </a:p>
        </p:txBody>
      </p:sp>
      <p:sp>
        <p:nvSpPr>
          <p:cNvPr id="3" name="Segnaposto contenuto 2"/>
          <p:cNvSpPr>
            <a:spLocks noGrp="1"/>
          </p:cNvSpPr>
          <p:nvPr>
            <p:ph idx="1"/>
          </p:nvPr>
        </p:nvSpPr>
        <p:spPr/>
        <p:txBody>
          <a:bodyPr>
            <a:normAutofit fontScale="92500"/>
          </a:bodyPr>
          <a:lstStyle/>
          <a:p>
            <a:r>
              <a:rPr lang="it-IT" b="1" dirty="0"/>
              <a:t>Il tema </a:t>
            </a:r>
            <a:r>
              <a:rPr lang="it-IT" b="1" dirty="0" smtClean="0"/>
              <a:t>è anche, dunque, un commento alla </a:t>
            </a:r>
            <a:r>
              <a:rPr lang="it-IT" b="1" i="1" dirty="0"/>
              <a:t>performance </a:t>
            </a:r>
            <a:r>
              <a:rPr lang="it-IT" b="1" dirty="0"/>
              <a:t>del comico al Festival di Sanremo</a:t>
            </a:r>
            <a:r>
              <a:rPr lang="it-IT" dirty="0"/>
              <a:t>. Questa volta, dopo avere letto la </a:t>
            </a:r>
            <a:r>
              <a:rPr lang="it-IT" i="1" dirty="0"/>
              <a:t>Divina commedia</a:t>
            </a:r>
            <a:r>
              <a:rPr lang="it-IT" dirty="0"/>
              <a:t> dantesca in tv e in piazza Santa Croce a Firenze, dopo aver letto la </a:t>
            </a:r>
            <a:r>
              <a:rPr lang="it-IT" i="1" dirty="0"/>
              <a:t>Costituzione della Repubblica Italiana</a:t>
            </a:r>
            <a:r>
              <a:rPr lang="it-IT" dirty="0"/>
              <a:t> davanti all'attuale Presidente della Repubblica (che peraltro è professore di Diritto costituzionale), legge e commenta il biblico </a:t>
            </a:r>
            <a:r>
              <a:rPr lang="it-IT" i="1" dirty="0"/>
              <a:t>Cantico dei Cantici</a:t>
            </a:r>
            <a:r>
              <a:rPr lang="it-IT" dirty="0"/>
              <a:t>.</a:t>
            </a:r>
          </a:p>
        </p:txBody>
      </p:sp>
    </p:spTree>
    <p:extLst>
      <p:ext uri="{BB962C8B-B14F-4D97-AF65-F5344CB8AC3E}">
        <p14:creationId xmlns:p14="http://schemas.microsoft.com/office/powerpoint/2010/main" val="42476471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a:t>
            </a:r>
            <a:r>
              <a:rPr lang="it-IT" b="1" i="1" dirty="0" err="1" smtClean="0"/>
              <a:t>Sutor</a:t>
            </a:r>
            <a:r>
              <a:rPr lang="it-IT" b="1" i="1" dirty="0" smtClean="0"/>
              <a:t>, ne ultra </a:t>
            </a:r>
            <a:r>
              <a:rPr lang="it-IT" b="1" i="1" dirty="0" err="1" smtClean="0"/>
              <a:t>crepidas</a:t>
            </a:r>
            <a:r>
              <a:rPr lang="it-IT" b="1" dirty="0" smtClean="0"/>
              <a:t>»</a:t>
            </a:r>
            <a:endParaRPr lang="it-IT" b="1" dirty="0"/>
          </a:p>
        </p:txBody>
      </p:sp>
      <p:sp>
        <p:nvSpPr>
          <p:cNvPr id="3" name="Segnaposto contenuto 2"/>
          <p:cNvSpPr>
            <a:spLocks noGrp="1"/>
          </p:cNvSpPr>
          <p:nvPr>
            <p:ph idx="1"/>
          </p:nvPr>
        </p:nvSpPr>
        <p:spPr/>
        <p:txBody>
          <a:bodyPr>
            <a:normAutofit fontScale="77500" lnSpcReduction="20000"/>
          </a:bodyPr>
          <a:lstStyle/>
          <a:p>
            <a:r>
              <a:rPr lang="it-IT" b="1" dirty="0"/>
              <a:t>Premetto che, come ormai accade sempre più spesso, le persone tendono a fare il mestiere di altri, quelli che Tommaso d'Aquino ammoniva così: "</a:t>
            </a:r>
            <a:r>
              <a:rPr lang="it-IT" b="1" i="1" dirty="0" err="1"/>
              <a:t>Sutor</a:t>
            </a:r>
            <a:r>
              <a:rPr lang="it-IT" b="1" i="1" dirty="0"/>
              <a:t>, ne ultra </a:t>
            </a:r>
            <a:r>
              <a:rPr lang="it-IT" b="1" i="1" dirty="0" err="1"/>
              <a:t>crepidas</a:t>
            </a:r>
            <a:r>
              <a:rPr lang="it-IT" b="1" dirty="0"/>
              <a:t>", cioè, </a:t>
            </a:r>
            <a:r>
              <a:rPr lang="it-IT" b="1" i="1" dirty="0"/>
              <a:t>ciabattino non andare oltre le tue scarpe</a:t>
            </a:r>
            <a:r>
              <a:rPr lang="it-IT" dirty="0"/>
              <a:t>. </a:t>
            </a:r>
            <a:endParaRPr lang="it-IT" dirty="0" smtClean="0"/>
          </a:p>
          <a:p>
            <a:r>
              <a:rPr lang="it-IT" dirty="0" smtClean="0"/>
              <a:t>Oggi</a:t>
            </a:r>
            <a:r>
              <a:rPr lang="it-IT" dirty="0"/>
              <a:t>, in tv vediamo spesso fisici e matematici che discettano di filosofia teoretica e morale, di teologia biblica e sistematica, come il prode prof </a:t>
            </a:r>
            <a:r>
              <a:rPr lang="it-IT" dirty="0" err="1"/>
              <a:t>Odifreddi</a:t>
            </a:r>
            <a:r>
              <a:rPr lang="it-IT" dirty="0"/>
              <a:t> </a:t>
            </a:r>
            <a:r>
              <a:rPr lang="it-IT" i="1" dirty="0"/>
              <a:t>et </a:t>
            </a:r>
            <a:r>
              <a:rPr lang="it-IT" i="1" dirty="0" err="1"/>
              <a:t>similia</a:t>
            </a:r>
            <a:r>
              <a:rPr lang="it-IT" dirty="0"/>
              <a:t>. Cosa da evitare rigorosamente. </a:t>
            </a:r>
            <a:endParaRPr lang="it-IT" dirty="0" smtClean="0"/>
          </a:p>
          <a:p>
            <a:r>
              <a:rPr lang="it-IT" dirty="0" smtClean="0"/>
              <a:t>Se </a:t>
            </a:r>
            <a:r>
              <a:rPr lang="it-IT" dirty="0"/>
              <a:t>io ascolto un medico, un economista o un ingegnere parlare delle loro conoscenze scientifiche, li ascolto con rispetto, traendone vantaggio per legare alle loro le mie conoscenze, che nei loro campi sono molto scarse.</a:t>
            </a:r>
          </a:p>
        </p:txBody>
      </p:sp>
    </p:spTree>
    <p:extLst>
      <p:ext uri="{BB962C8B-B14F-4D97-AF65-F5344CB8AC3E}">
        <p14:creationId xmlns:p14="http://schemas.microsoft.com/office/powerpoint/2010/main" val="1725702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«Partito del Bene»</a:t>
            </a:r>
            <a:endParaRPr lang="it-IT" b="1" dirty="0"/>
          </a:p>
        </p:txBody>
      </p:sp>
      <p:sp>
        <p:nvSpPr>
          <p:cNvPr id="3" name="Segnaposto contenuto 2"/>
          <p:cNvSpPr>
            <a:spLocks noGrp="1"/>
          </p:cNvSpPr>
          <p:nvPr>
            <p:ph idx="1"/>
          </p:nvPr>
        </p:nvSpPr>
        <p:spPr/>
        <p:txBody>
          <a:bodyPr>
            <a:normAutofit fontScale="92500" lnSpcReduction="20000"/>
          </a:bodyPr>
          <a:lstStyle/>
          <a:p>
            <a:r>
              <a:rPr lang="it-IT" b="1" dirty="0"/>
              <a:t>Invece Benigni, come altri, strapazza un testo antico, difficile e splendido per scopi che comprendo fino a un certo punto</a:t>
            </a:r>
            <a:r>
              <a:rPr lang="it-IT" dirty="0"/>
              <a:t>. </a:t>
            </a:r>
            <a:endParaRPr lang="it-IT" dirty="0" smtClean="0"/>
          </a:p>
          <a:p>
            <a:r>
              <a:rPr lang="it-IT" dirty="0" smtClean="0"/>
              <a:t>Si può anche ipotizzare che sia in corso una sorta di </a:t>
            </a:r>
            <a:r>
              <a:rPr lang="it-IT" i="1" dirty="0" err="1"/>
              <a:t>great</a:t>
            </a:r>
            <a:r>
              <a:rPr lang="it-IT" i="1" dirty="0"/>
              <a:t> complotto</a:t>
            </a:r>
            <a:r>
              <a:rPr lang="it-IT" dirty="0"/>
              <a:t> da parte di una parte cospicua dei potentati finanziari internazionali, al fine di condizionare le opinioni pubbliche manipolandole e portandole verso una </a:t>
            </a:r>
            <a:r>
              <a:rPr lang="it-IT" i="1" dirty="0"/>
              <a:t>forma mentis</a:t>
            </a:r>
            <a:r>
              <a:rPr lang="it-IT" dirty="0"/>
              <a:t> essenzialmente efficientista e priva di dubbi verso ogni cosa della vita, la spiritualità, il mistero. </a:t>
            </a:r>
            <a:endParaRPr lang="it-IT" dirty="0" smtClean="0"/>
          </a:p>
        </p:txBody>
      </p:sp>
    </p:spTree>
    <p:extLst>
      <p:ext uri="{BB962C8B-B14F-4D97-AF65-F5344CB8AC3E}">
        <p14:creationId xmlns:p14="http://schemas.microsoft.com/office/powerpoint/2010/main" val="29009563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esagerazioni odierne</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a:t>Oggi appare una sorta di grande «</a:t>
            </a:r>
            <a:r>
              <a:rPr lang="it-IT" b="1" i="1" dirty="0"/>
              <a:t>Partito del bene</a:t>
            </a:r>
            <a:r>
              <a:rPr lang="it-IT" dirty="0"/>
              <a:t>», come scrive qualcuno, e lo mutuo, che propala </a:t>
            </a:r>
            <a:r>
              <a:rPr lang="it-IT" b="1" dirty="0"/>
              <a:t>una specie di nuova religione del politicamente corretto, dell'igienico, magari del vegano, dell'animalista, per cui l'uomo è un essere che deve adeguarsi a queste nuove mode (cioè etica), che tendono ad abolire la fatica, il sacrificio (che è un "rendere-sacro), nel nome di diete, convenienze e modi di dire e di fare stereotipati in un apparente "sinistrismo" ideologico che fa il paio con il "destrismo" sovranista, razzista, antisemita, individualista</a:t>
            </a:r>
            <a:r>
              <a:rPr lang="it-IT" dirty="0"/>
              <a:t>. </a:t>
            </a:r>
          </a:p>
          <a:p>
            <a:pPr marL="68580" indent="0">
              <a:buNone/>
            </a:pPr>
            <a:endParaRPr lang="it-IT" dirty="0"/>
          </a:p>
        </p:txBody>
      </p:sp>
    </p:spTree>
    <p:extLst>
      <p:ext uri="{BB962C8B-B14F-4D97-AF65-F5344CB8AC3E}">
        <p14:creationId xmlns:p14="http://schemas.microsoft.com/office/powerpoint/2010/main" val="3324479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
            </a:r>
            <a:r>
              <a:rPr lang="it-IT" b="1" i="1" dirty="0" smtClean="0"/>
              <a:t>eros</a:t>
            </a:r>
            <a:r>
              <a:rPr lang="it-IT" b="1" dirty="0" smtClean="0"/>
              <a:t>, storia</a:t>
            </a:r>
            <a:endParaRPr lang="it-IT" b="1" dirty="0"/>
          </a:p>
        </p:txBody>
      </p:sp>
      <p:sp>
        <p:nvSpPr>
          <p:cNvPr id="3" name="Segnaposto contenuto 2"/>
          <p:cNvSpPr>
            <a:spLocks noGrp="1"/>
          </p:cNvSpPr>
          <p:nvPr>
            <p:ph idx="1"/>
          </p:nvPr>
        </p:nvSpPr>
        <p:spPr/>
        <p:txBody>
          <a:bodyPr>
            <a:normAutofit/>
          </a:bodyPr>
          <a:lstStyle/>
          <a:p>
            <a:r>
              <a:rPr lang="it-IT" b="1" dirty="0" smtClean="0"/>
              <a:t>L’amore erotico ha molte storie</a:t>
            </a:r>
            <a:r>
              <a:rPr lang="it-IT" dirty="0" smtClean="0"/>
              <a:t>, in Oriente e in Occidente, che ci interessa di più, qui.</a:t>
            </a:r>
          </a:p>
          <a:p>
            <a:r>
              <a:rPr lang="it-IT" dirty="0" smtClean="0"/>
              <a:t>Nel mondo greco, a partire dalla mitologia, abbiamo la </a:t>
            </a:r>
            <a:r>
              <a:rPr lang="it-IT" b="1" dirty="0" smtClean="0"/>
              <a:t>dea Afrodite</a:t>
            </a:r>
            <a:r>
              <a:rPr lang="it-IT" dirty="0" smtClean="0"/>
              <a:t>, ma, oltre al mito, che costituisce  il prodromo, abbiamo la </a:t>
            </a:r>
            <a:r>
              <a:rPr lang="it-IT" b="1" dirty="0" smtClean="0"/>
              <a:t>FILOSOFIA</a:t>
            </a:r>
            <a:r>
              <a:rPr lang="it-IT" dirty="0" smtClean="0"/>
              <a:t>, </a:t>
            </a:r>
            <a:r>
              <a:rPr lang="it-IT" b="1" dirty="0" smtClean="0"/>
              <a:t>a partire da quella di Platone</a:t>
            </a:r>
            <a:r>
              <a:rPr lang="it-IT" dirty="0" smtClean="0"/>
              <a:t>, che ne allarga il campo, diciamo, di «azione».</a:t>
            </a:r>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narcisismo nichilista</a:t>
            </a:r>
            <a:endParaRPr lang="it-IT" b="1" dirty="0"/>
          </a:p>
        </p:txBody>
      </p:sp>
      <p:sp>
        <p:nvSpPr>
          <p:cNvPr id="3" name="Segnaposto contenuto 2"/>
          <p:cNvSpPr>
            <a:spLocks noGrp="1"/>
          </p:cNvSpPr>
          <p:nvPr>
            <p:ph idx="1"/>
          </p:nvPr>
        </p:nvSpPr>
        <p:spPr/>
        <p:txBody>
          <a:bodyPr>
            <a:normAutofit fontScale="85000" lnSpcReduction="10000"/>
          </a:bodyPr>
          <a:lstStyle/>
          <a:p>
            <a:r>
              <a:rPr lang="it-IT" b="1" dirty="0"/>
              <a:t>Oggi i diritti sociali sono diventati individuali, per cui va bene tutto ciò che la </a:t>
            </a:r>
            <a:r>
              <a:rPr lang="it-IT" b="1" dirty="0" err="1"/>
              <a:t>tecnoscienza</a:t>
            </a:r>
            <a:r>
              <a:rPr lang="it-IT" b="1" dirty="0"/>
              <a:t> oggi permette, dall'utero in affitto, o maternità surrogata (nonne che diventano madri biologiche, e i sentimenti e le emozioni che fine fanno in questo caso, della nonna-mamma e della mamma sterile?), alla manipolazione genetica, alle adozioni permesse a coppie omosessuali ("</a:t>
            </a:r>
            <a:r>
              <a:rPr lang="it-IT" b="1" i="1" dirty="0"/>
              <a:t>come mai ti vengono a prendere sempre due signore</a:t>
            </a:r>
            <a:r>
              <a:rPr lang="it-IT" b="1" dirty="0"/>
              <a:t>?" chiede l'amichetto all'amichetto delle elementari), a ogni forma di "amore" e, in definitiva di neo-gnosi superba e arrogante</a:t>
            </a:r>
            <a:r>
              <a:rPr lang="it-IT" dirty="0"/>
              <a:t>. </a:t>
            </a:r>
            <a:endParaRPr lang="it-IT" dirty="0" smtClean="0"/>
          </a:p>
          <a:p>
            <a:pPr marL="68580" indent="0">
              <a:buNone/>
            </a:pPr>
            <a:endParaRPr lang="it-IT" dirty="0"/>
          </a:p>
          <a:p>
            <a:pPr marL="68580" indent="0">
              <a:buNone/>
            </a:pPr>
            <a:endParaRPr lang="it-IT" dirty="0"/>
          </a:p>
        </p:txBody>
      </p:sp>
    </p:spTree>
    <p:extLst>
      <p:ext uri="{BB962C8B-B14F-4D97-AF65-F5344CB8AC3E}">
        <p14:creationId xmlns:p14="http://schemas.microsoft.com/office/powerpoint/2010/main" val="14038029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Bibbia è un libro «aperto»</a:t>
            </a:r>
            <a:endParaRPr lang="it-IT" b="1" dirty="0"/>
          </a:p>
        </p:txBody>
      </p:sp>
      <p:sp>
        <p:nvSpPr>
          <p:cNvPr id="3" name="Segnaposto contenuto 2"/>
          <p:cNvSpPr>
            <a:spLocks noGrp="1"/>
          </p:cNvSpPr>
          <p:nvPr>
            <p:ph idx="1"/>
          </p:nvPr>
        </p:nvSpPr>
        <p:spPr/>
        <p:txBody>
          <a:bodyPr>
            <a:normAutofit fontScale="85000" lnSpcReduction="20000"/>
          </a:bodyPr>
          <a:lstStyle/>
          <a:p>
            <a:r>
              <a:rPr lang="it-IT" b="1" dirty="0"/>
              <a:t>Peraltro la Bibbia non è esente da racconti di omosessualità, trattati con garbo e rispetto: si ha presente la storia di Davide e Gionata</a:t>
            </a:r>
            <a:r>
              <a:rPr lang="it-IT" dirty="0"/>
              <a:t>?</a:t>
            </a:r>
          </a:p>
          <a:p>
            <a:r>
              <a:rPr lang="it-IT" b="1" dirty="0"/>
              <a:t>E qui non sto adombrando, ad esempio, e mi sembra ovvio, l'omosessualità come malattia, ma sto denunziando la valorizzazione del narcisismo declinato in ogni modo</a:t>
            </a:r>
            <a:r>
              <a:rPr lang="it-IT" dirty="0"/>
              <a:t>. </a:t>
            </a:r>
            <a:endParaRPr lang="it-IT" dirty="0" smtClean="0"/>
          </a:p>
          <a:p>
            <a:r>
              <a:rPr lang="it-IT" b="1" dirty="0" smtClean="0"/>
              <a:t>E </a:t>
            </a:r>
            <a:r>
              <a:rPr lang="it-IT" b="1" dirty="0"/>
              <a:t>questo modo di essere-vivere ha una sua estetica, come manifestazione dell'essere, che però non è veramente tale, perché indulge in vieti estetismi, figli della banalizzazione e della divulgazione generica, come quella che qui sto </a:t>
            </a:r>
            <a:r>
              <a:rPr lang="it-IT" b="1" dirty="0" smtClean="0"/>
              <a:t>criticando</a:t>
            </a:r>
            <a:r>
              <a:rPr lang="it-IT" dirty="0" smtClean="0"/>
              <a:t>.</a:t>
            </a:r>
            <a:endParaRPr lang="it-IT" dirty="0"/>
          </a:p>
        </p:txBody>
      </p:sp>
    </p:spTree>
    <p:extLst>
      <p:ext uri="{BB962C8B-B14F-4D97-AF65-F5344CB8AC3E}">
        <p14:creationId xmlns:p14="http://schemas.microsoft.com/office/powerpoint/2010/main" val="24527809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92D050"/>
                </a:solidFill>
              </a:rPr>
              <a:t>Conclusioni </a:t>
            </a:r>
            <a:endParaRPr lang="it-IT" b="1" dirty="0">
              <a:solidFill>
                <a:srgbClr val="92D050"/>
              </a:solidFill>
            </a:endParaRPr>
          </a:p>
        </p:txBody>
      </p:sp>
      <p:sp>
        <p:nvSpPr>
          <p:cNvPr id="3" name="Segnaposto contenuto 2"/>
          <p:cNvSpPr>
            <a:spLocks noGrp="1"/>
          </p:cNvSpPr>
          <p:nvPr>
            <p:ph idx="1"/>
          </p:nvPr>
        </p:nvSpPr>
        <p:spPr/>
        <p:txBody>
          <a:bodyPr>
            <a:normAutofit fontScale="77500" lnSpcReduction="20000"/>
          </a:bodyPr>
          <a:lstStyle/>
          <a:p>
            <a:r>
              <a:rPr lang="it-IT" dirty="0" smtClean="0"/>
              <a:t>Che dire dunque, se non che </a:t>
            </a:r>
            <a:r>
              <a:rPr lang="it-IT" b="1" dirty="0" smtClean="0"/>
              <a:t>occorre leggere i testi con rispetto, senza secondi fini, e soprattutto con la competenza e l’onestà intellettuale che i testi, scritti nella storia e nelle congiunture socio-culturali, richiedono</a:t>
            </a:r>
            <a:r>
              <a:rPr lang="it-IT" dirty="0" smtClean="0"/>
              <a:t>.</a:t>
            </a:r>
          </a:p>
          <a:p>
            <a:r>
              <a:rPr lang="it-IT" b="1" dirty="0" smtClean="0"/>
              <a:t>Il </a:t>
            </a:r>
            <a:r>
              <a:rPr lang="it-IT" b="1" i="1" dirty="0" smtClean="0"/>
              <a:t>Cantico dei cantici </a:t>
            </a:r>
            <a:r>
              <a:rPr lang="it-IT" b="1" dirty="0" smtClean="0"/>
              <a:t>non può e non deve essere stropicciato e strapazzato come ha fatto in tv il comico toscano, perché merita, come ogni altro testo fondamentale per la cultura di interi popoli, così come trattiamo i testi di Platone e Aristotele, di Seneca e Cicerone, di Tucidide e Omero, di Sofocle e Pindaro, la ricerca di chiavi di lettura e di interpretazione del suo </a:t>
            </a:r>
            <a:r>
              <a:rPr lang="it-IT" b="1" i="1" dirty="0" smtClean="0"/>
              <a:t>senso vero</a:t>
            </a:r>
            <a:r>
              <a:rPr lang="it-IT" b="1" dirty="0" smtClean="0"/>
              <a:t>, oltre che dei significati, letterali o metaforico-allegorici che siano.</a:t>
            </a:r>
            <a:endParaRPr lang="it-IT"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
            </a:r>
            <a:r>
              <a:rPr lang="it-IT" b="1" i="1" dirty="0" smtClean="0"/>
              <a:t>eros</a:t>
            </a:r>
            <a:r>
              <a:rPr lang="it-IT" b="1" dirty="0" smtClean="0"/>
              <a:t> in Platone</a:t>
            </a:r>
            <a:endParaRPr lang="it-IT" b="1" dirty="0"/>
          </a:p>
        </p:txBody>
      </p:sp>
      <p:sp>
        <p:nvSpPr>
          <p:cNvPr id="3" name="Segnaposto contenuto 2"/>
          <p:cNvSpPr>
            <a:spLocks noGrp="1"/>
          </p:cNvSpPr>
          <p:nvPr>
            <p:ph idx="1"/>
          </p:nvPr>
        </p:nvSpPr>
        <p:spPr/>
        <p:txBody>
          <a:bodyPr>
            <a:normAutofit lnSpcReduction="10000"/>
          </a:bodyPr>
          <a:lstStyle/>
          <a:p>
            <a:r>
              <a:rPr lang="it-IT" dirty="0" smtClean="0"/>
              <a:t>Sia nel dialogo </a:t>
            </a:r>
            <a:r>
              <a:rPr lang="it-IT" b="1" i="1" dirty="0" smtClean="0"/>
              <a:t>Simposio</a:t>
            </a:r>
            <a:r>
              <a:rPr lang="it-IT" dirty="0" smtClean="0"/>
              <a:t>, sia in altri </a:t>
            </a:r>
            <a:r>
              <a:rPr lang="it-IT" dirty="0" err="1" smtClean="0"/>
              <a:t>dialogi</a:t>
            </a:r>
            <a:r>
              <a:rPr lang="it-IT" dirty="0" smtClean="0"/>
              <a:t>, il grande Ateniese pone l’</a:t>
            </a:r>
            <a:r>
              <a:rPr lang="it-IT" b="1" i="1" dirty="0" smtClean="0"/>
              <a:t>eros</a:t>
            </a:r>
            <a:r>
              <a:rPr lang="it-IT" dirty="0" smtClean="0"/>
              <a:t> come </a:t>
            </a:r>
            <a:r>
              <a:rPr lang="it-IT" b="1" dirty="0" smtClean="0"/>
              <a:t>elemento cardine dell’agire umano</a:t>
            </a:r>
            <a:r>
              <a:rPr lang="it-IT" dirty="0" smtClean="0"/>
              <a:t>, chiamandolo anche «</a:t>
            </a:r>
            <a:r>
              <a:rPr lang="it-IT" b="1" i="1" dirty="0" smtClean="0"/>
              <a:t>attività desiderante</a:t>
            </a:r>
            <a:r>
              <a:rPr lang="it-IT" dirty="0" smtClean="0"/>
              <a:t>».</a:t>
            </a:r>
          </a:p>
          <a:p>
            <a:r>
              <a:rPr lang="it-IT" dirty="0" smtClean="0"/>
              <a:t>L’eros viene dunque concepito come un vero e proprio «</a:t>
            </a:r>
            <a:r>
              <a:rPr lang="it-IT" b="1" i="1" dirty="0" smtClean="0"/>
              <a:t>motore del mondo</a:t>
            </a:r>
            <a:r>
              <a:rPr lang="it-IT" dirty="0" smtClean="0"/>
              <a:t>».</a:t>
            </a:r>
          </a:p>
          <a:p>
            <a:r>
              <a:rPr lang="it-IT" dirty="0" smtClean="0"/>
              <a:t>Vedremo anche come questa dottrina incontrerà il Cristianesimo.</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t>
            </a:r>
            <a:r>
              <a:rPr lang="it-IT" b="1" i="1" dirty="0" smtClean="0"/>
              <a:t>eros </a:t>
            </a:r>
            <a:r>
              <a:rPr lang="it-IT" b="1" dirty="0" smtClean="0"/>
              <a:t>nella Bibbia</a:t>
            </a:r>
            <a:endParaRPr lang="it-IT" b="1" dirty="0"/>
          </a:p>
        </p:txBody>
      </p:sp>
      <p:sp>
        <p:nvSpPr>
          <p:cNvPr id="3" name="Segnaposto contenuto 2"/>
          <p:cNvSpPr>
            <a:spLocks noGrp="1"/>
          </p:cNvSpPr>
          <p:nvPr>
            <p:ph idx="1"/>
          </p:nvPr>
        </p:nvSpPr>
        <p:spPr/>
        <p:txBody>
          <a:bodyPr>
            <a:normAutofit lnSpcReduction="10000"/>
          </a:bodyPr>
          <a:lstStyle/>
          <a:p>
            <a:r>
              <a:rPr lang="it-IT" dirty="0" smtClean="0"/>
              <a:t>Sembrerà strano, ma nel </a:t>
            </a:r>
            <a:r>
              <a:rPr lang="it-IT" b="1" dirty="0" smtClean="0"/>
              <a:t>Libro dei libri</a:t>
            </a:r>
            <a:r>
              <a:rPr lang="it-IT" dirty="0" smtClean="0"/>
              <a:t>, l’</a:t>
            </a:r>
            <a:r>
              <a:rPr lang="it-IT" b="1" i="1" dirty="0" smtClean="0"/>
              <a:t>eros</a:t>
            </a:r>
            <a:r>
              <a:rPr lang="it-IT" dirty="0" smtClean="0"/>
              <a:t> è cantato come, forse, in nessun altro, libro antico e moderno.</a:t>
            </a:r>
          </a:p>
          <a:p>
            <a:r>
              <a:rPr lang="it-IT" dirty="0" smtClean="0"/>
              <a:t>L’epitalamio denominato «</a:t>
            </a:r>
            <a:r>
              <a:rPr lang="it-IT" b="1" dirty="0" smtClean="0"/>
              <a:t>Cantico dei cantici</a:t>
            </a:r>
            <a:r>
              <a:rPr lang="it-IT" dirty="0" smtClean="0"/>
              <a:t>» di cui forse vi leggerò qualche breve passo, l’amore erotico è trattato, anzi «cantato» in modo sublime, costituendo un esemplare magistrale di poema che valorizza la bellezza e la vitalità dell’essere umano.</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smtClean="0"/>
              <a:t>Cantico dei cantici</a:t>
            </a:r>
            <a:endParaRPr lang="it-IT" b="1" i="1" dirty="0"/>
          </a:p>
        </p:txBody>
      </p:sp>
      <p:sp>
        <p:nvSpPr>
          <p:cNvPr id="3" name="Segnaposto contenuto 2"/>
          <p:cNvSpPr>
            <a:spLocks noGrp="1"/>
          </p:cNvSpPr>
          <p:nvPr>
            <p:ph idx="1"/>
          </p:nvPr>
        </p:nvSpPr>
        <p:spPr/>
        <p:txBody>
          <a:bodyPr>
            <a:normAutofit fontScale="92500" lnSpcReduction="10000"/>
          </a:bodyPr>
          <a:lstStyle/>
          <a:p>
            <a:r>
              <a:rPr lang="it-IT" b="1" dirty="0"/>
              <a:t>Il </a:t>
            </a:r>
            <a:r>
              <a:rPr lang="it-IT" b="1" i="1" dirty="0"/>
              <a:t>Cantico dei cantici</a:t>
            </a:r>
            <a:r>
              <a:rPr lang="it-IT" b="1" dirty="0"/>
              <a:t>, ho scritto sopra, è un epitalamio, un cantico di nozze</a:t>
            </a:r>
            <a:r>
              <a:rPr lang="it-IT" dirty="0"/>
              <a:t>, eroticamente sano, letterariamente elevato, forse tradotto con qualche titubanza in ragione della delicatezza e chiarezza narrativa del rapporto fisico d'amore.</a:t>
            </a:r>
          </a:p>
          <a:p>
            <a:r>
              <a:rPr lang="it-IT" b="1" dirty="0"/>
              <a:t>Il </a:t>
            </a:r>
            <a:r>
              <a:rPr lang="it-IT" b="1" i="1" dirty="0"/>
              <a:t>Cantico</a:t>
            </a:r>
            <a:r>
              <a:rPr lang="it-IT" b="1" dirty="0"/>
              <a:t> è nel medesimo tempo </a:t>
            </a:r>
            <a:r>
              <a:rPr lang="it-IT" b="1" i="1" dirty="0"/>
              <a:t>epitalamio</a:t>
            </a:r>
            <a:r>
              <a:rPr lang="it-IT" b="1" dirty="0"/>
              <a:t> </a:t>
            </a:r>
            <a:r>
              <a:rPr lang="it-IT" b="1" dirty="0" smtClean="0"/>
              <a:t>corporeo, umanissimo </a:t>
            </a:r>
            <a:r>
              <a:rPr lang="it-IT" b="1" dirty="0"/>
              <a:t>e poetico e </a:t>
            </a:r>
            <a:r>
              <a:rPr lang="it-IT" b="1" i="1" dirty="0"/>
              <a:t>metafora</a:t>
            </a:r>
            <a:r>
              <a:rPr lang="it-IT" b="1" dirty="0"/>
              <a:t> distesa, </a:t>
            </a:r>
            <a:r>
              <a:rPr lang="it-IT" b="1" i="1" dirty="0"/>
              <a:t>allegoria</a:t>
            </a:r>
            <a:r>
              <a:rPr lang="it-IT" b="1" dirty="0"/>
              <a:t> </a:t>
            </a:r>
            <a:r>
              <a:rPr lang="it-IT" b="1" i="1" dirty="0"/>
              <a:t>anagogica</a:t>
            </a:r>
            <a:r>
              <a:rPr lang="it-IT" b="1" dirty="0"/>
              <a:t> della relazione tra l’anima spirituale e il </a:t>
            </a:r>
            <a:r>
              <a:rPr lang="it-IT" b="1" i="1" dirty="0" err="1"/>
              <a:t>Lògos</a:t>
            </a:r>
            <a:r>
              <a:rPr lang="it-IT" b="1" dirty="0"/>
              <a:t>, e tra la Chiesa e Dio stesso</a:t>
            </a:r>
            <a:r>
              <a:rPr lang="it-IT" dirty="0" smtClean="0"/>
              <a:t>. Come vedremo.</a:t>
            </a:r>
            <a:endParaRPr lang="it-IT" dirty="0"/>
          </a:p>
          <a:p>
            <a:pPr marL="68580" indent="0">
              <a:buNone/>
            </a:pPr>
            <a:endParaRPr lang="it-IT" dirty="0"/>
          </a:p>
        </p:txBody>
      </p:sp>
    </p:spTree>
    <p:extLst>
      <p:ext uri="{BB962C8B-B14F-4D97-AF65-F5344CB8AC3E}">
        <p14:creationId xmlns:p14="http://schemas.microsoft.com/office/powerpoint/2010/main" val="291594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L’amore di Dio per l’uomo</a:t>
            </a:r>
            <a:endParaRPr lang="it-IT" b="1" dirty="0"/>
          </a:p>
        </p:txBody>
      </p:sp>
      <p:sp>
        <p:nvSpPr>
          <p:cNvPr id="3" name="Segnaposto contenuto 2"/>
          <p:cNvSpPr>
            <a:spLocks noGrp="1"/>
          </p:cNvSpPr>
          <p:nvPr>
            <p:ph idx="1"/>
          </p:nvPr>
        </p:nvSpPr>
        <p:spPr/>
        <p:txBody>
          <a:bodyPr/>
          <a:lstStyle/>
          <a:p>
            <a:r>
              <a:rPr lang="it-IT" b="1" dirty="0" smtClean="0"/>
              <a:t>Nella dottrina cristiana l’uomo è creato da Dio per… amore</a:t>
            </a:r>
            <a:r>
              <a:rPr lang="it-IT" dirty="0" smtClean="0"/>
              <a:t>, e questo segna tutta la tradizione scritturistica e teologica, fino alle meravigliose espressioni che troviamo nel </a:t>
            </a:r>
            <a:r>
              <a:rPr lang="it-IT" b="1" i="1" dirty="0" smtClean="0"/>
              <a:t>Cantico</a:t>
            </a:r>
            <a:r>
              <a:rPr lang="it-IT" dirty="0" smtClean="0"/>
              <a:t> e nei </a:t>
            </a:r>
            <a:r>
              <a:rPr lang="it-IT" b="1" i="1" dirty="0" smtClean="0"/>
              <a:t>Vangeli</a:t>
            </a:r>
            <a:r>
              <a:rPr lang="it-IT" dirty="0" smtClean="0"/>
              <a:t>.</a:t>
            </a:r>
          </a:p>
          <a:p>
            <a:r>
              <a:rPr lang="it-IT" dirty="0" smtClean="0"/>
              <a:t>Da </a:t>
            </a:r>
            <a:r>
              <a:rPr lang="it-IT" b="1" dirty="0" smtClean="0"/>
              <a:t>Genesi</a:t>
            </a:r>
            <a:r>
              <a:rPr lang="it-IT" dirty="0" smtClean="0"/>
              <a:t> (1,27), dove si legge che Dio creò l’uomo a sua immagine, all’esemplarità delle lezioni </a:t>
            </a:r>
            <a:r>
              <a:rPr lang="it-IT" dirty="0" err="1" smtClean="0"/>
              <a:t>gesuane</a:t>
            </a:r>
            <a:r>
              <a:rPr lang="it-IT" dirty="0" smtClean="0"/>
              <a:t> (di Gesù di </a:t>
            </a:r>
            <a:r>
              <a:rPr lang="it-IT" dirty="0" err="1" smtClean="0"/>
              <a:t>Nazaret</a:t>
            </a:r>
            <a:r>
              <a:rPr lang="it-IT" dirty="0" smtClean="0"/>
              <a:t>) nelle </a:t>
            </a:r>
            <a:r>
              <a:rPr lang="it-IT" b="1" dirty="0" smtClean="0"/>
              <a:t>Beatitudini</a:t>
            </a:r>
            <a:r>
              <a:rPr lang="it-IT" dirty="0" smtClean="0"/>
              <a:t>.</a:t>
            </a:r>
            <a:endParaRPr lang="it-IT" dirty="0"/>
          </a:p>
        </p:txBody>
      </p:sp>
    </p:spTree>
    <p:extLst>
      <p:ext uri="{BB962C8B-B14F-4D97-AF65-F5344CB8AC3E}">
        <p14:creationId xmlns:p14="http://schemas.microsoft.com/office/powerpoint/2010/main" val="2802153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donna è amata</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L’esempio di maggior «spessore» amorevole nei Vangeli, è la figura di </a:t>
            </a:r>
            <a:r>
              <a:rPr lang="it-IT" b="1" dirty="0" smtClean="0"/>
              <a:t>Maria di </a:t>
            </a:r>
            <a:r>
              <a:rPr lang="it-IT" b="1" dirty="0" err="1" smtClean="0"/>
              <a:t>Nazaret</a:t>
            </a:r>
            <a:r>
              <a:rPr lang="it-IT" dirty="0" smtClean="0"/>
              <a:t>, richiamata molte volte anche nel Corano.</a:t>
            </a:r>
          </a:p>
          <a:p>
            <a:r>
              <a:rPr lang="it-IT" dirty="0" smtClean="0"/>
              <a:t>A partire dal secondo capitolo del Vangelo secondo Giovanni, dove si racconta delle «nozze a Cana di Galilea», </a:t>
            </a:r>
            <a:r>
              <a:rPr lang="it-IT" b="1" dirty="0" smtClean="0"/>
              <a:t>la figura femminile emerge con forza</a:t>
            </a:r>
            <a:r>
              <a:rPr lang="it-IT" dirty="0" smtClean="0"/>
              <a:t>.</a:t>
            </a:r>
          </a:p>
          <a:p>
            <a:r>
              <a:rPr lang="it-IT" dirty="0" smtClean="0"/>
              <a:t>Chi erano </a:t>
            </a:r>
            <a:r>
              <a:rPr lang="it-IT" b="1" dirty="0" smtClean="0"/>
              <a:t>Maria </a:t>
            </a:r>
            <a:r>
              <a:rPr lang="it-IT" dirty="0" smtClean="0"/>
              <a:t>e </a:t>
            </a:r>
            <a:r>
              <a:rPr lang="it-IT" b="1" dirty="0" smtClean="0"/>
              <a:t>Marta</a:t>
            </a:r>
            <a:r>
              <a:rPr lang="it-IT" dirty="0" smtClean="0"/>
              <a:t>, le amiche di Gesù? Donne che il Maestro amava, come amiche e discepole.</a:t>
            </a:r>
            <a:endParaRPr lang="it-IT" dirty="0"/>
          </a:p>
        </p:txBody>
      </p:sp>
    </p:spTree>
    <p:extLst>
      <p:ext uri="{BB962C8B-B14F-4D97-AF65-F5344CB8AC3E}">
        <p14:creationId xmlns:p14="http://schemas.microsoft.com/office/powerpoint/2010/main" val="2238127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Maria di Magdala</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Chi era </a:t>
            </a:r>
            <a:r>
              <a:rPr lang="it-IT" b="1" dirty="0" smtClean="0"/>
              <a:t>Maria di Magdala</a:t>
            </a:r>
            <a:r>
              <a:rPr lang="it-IT" dirty="0" smtClean="0"/>
              <a:t>?</a:t>
            </a:r>
          </a:p>
          <a:p>
            <a:r>
              <a:rPr lang="it-IT" b="1" dirty="0" smtClean="0"/>
              <a:t>Era colei che, con due altre donne si trovò sotto la croce </a:t>
            </a:r>
            <a:r>
              <a:rPr lang="it-IT" dirty="0" smtClean="0"/>
              <a:t>nei momenti più terribili dell’esecuzione del Maestro.</a:t>
            </a:r>
          </a:p>
          <a:p>
            <a:r>
              <a:rPr lang="it-IT" b="1" dirty="0" smtClean="0"/>
              <a:t>Maria sua madre</a:t>
            </a:r>
            <a:r>
              <a:rPr lang="it-IT" dirty="0" smtClean="0"/>
              <a:t>, </a:t>
            </a:r>
            <a:r>
              <a:rPr lang="it-IT" b="1" dirty="0" smtClean="0"/>
              <a:t>Maria di Magdala </a:t>
            </a:r>
            <a:r>
              <a:rPr lang="it-IT" dirty="0" smtClean="0"/>
              <a:t>e l’</a:t>
            </a:r>
            <a:r>
              <a:rPr lang="it-IT" b="1" dirty="0" smtClean="0"/>
              <a:t>altra</a:t>
            </a:r>
            <a:r>
              <a:rPr lang="it-IT" dirty="0" smtClean="0"/>
              <a:t> </a:t>
            </a:r>
            <a:r>
              <a:rPr lang="it-IT" b="1" dirty="0" smtClean="0"/>
              <a:t>Maria</a:t>
            </a:r>
            <a:r>
              <a:rPr lang="it-IT" dirty="0" smtClean="0"/>
              <a:t>, </a:t>
            </a:r>
            <a:r>
              <a:rPr lang="it-IT" b="1" dirty="0" smtClean="0"/>
              <a:t>zia di Gesù e sorella di Maria</a:t>
            </a:r>
            <a:r>
              <a:rPr lang="it-IT" dirty="0" smtClean="0"/>
              <a:t>, sua madre.</a:t>
            </a:r>
          </a:p>
          <a:p>
            <a:r>
              <a:rPr lang="it-IT" dirty="0" smtClean="0"/>
              <a:t>Donne: esemplari nel coraggio di amare, mentre </a:t>
            </a:r>
            <a:r>
              <a:rPr lang="it-IT" b="1" dirty="0" smtClean="0"/>
              <a:t>tutti i maschi</a:t>
            </a:r>
            <a:r>
              <a:rPr lang="it-IT" dirty="0" smtClean="0"/>
              <a:t>, salvo Giovanni, </a:t>
            </a:r>
            <a:r>
              <a:rPr lang="it-IT" b="1" dirty="0" smtClean="0"/>
              <a:t>erano fuggiti</a:t>
            </a:r>
            <a:r>
              <a:rPr lang="it-IT" dirty="0" smtClean="0"/>
              <a:t>…</a:t>
            </a:r>
            <a:endParaRPr lang="it-IT" dirty="0"/>
          </a:p>
        </p:txBody>
      </p:sp>
    </p:spTree>
    <p:extLst>
      <p:ext uri="{BB962C8B-B14F-4D97-AF65-F5344CB8AC3E}">
        <p14:creationId xmlns:p14="http://schemas.microsoft.com/office/powerpoint/2010/main" val="22505644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1334</TotalTime>
  <Words>3083</Words>
  <Application>Microsoft Office PowerPoint</Application>
  <PresentationFormat>Presentazione su schermo (4:3)</PresentationFormat>
  <Paragraphs>107</Paragraphs>
  <Slides>32</Slides>
  <Notes>0</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Austin</vt:lpstr>
      <vt:lpstr>L'Eros come motore  della Vita e del Mondo </vt:lpstr>
      <vt:lpstr>L’eros, etimologia</vt:lpstr>
      <vt:lpstr>L’eros, storia</vt:lpstr>
      <vt:lpstr>L’eros in Platone</vt:lpstr>
      <vt:lpstr>L’eros nella Bibbia</vt:lpstr>
      <vt:lpstr>Il Cantico dei cantici</vt:lpstr>
      <vt:lpstr>L’amore di Dio per l’uomo</vt:lpstr>
      <vt:lpstr>La donna è amata</vt:lpstr>
      <vt:lpstr>Maria di Magdala</vt:lpstr>
      <vt:lpstr>La simbologia del Cantico</vt:lpstr>
      <vt:lpstr>Poema d’amore</vt:lpstr>
      <vt:lpstr>Il re Salomone</vt:lpstr>
      <vt:lpstr>Il Cantico dei cantici per gli Ebrei e i Cristiani</vt:lpstr>
      <vt:lpstr>L’agàpe (cioè l’amore)</vt:lpstr>
      <vt:lpstr>La conoscenza «estatica»</vt:lpstr>
      <vt:lpstr>L’estetica dell’amore</vt:lpstr>
      <vt:lpstr>Shir Ha- Shirim</vt:lpstr>
      <vt:lpstr>Nel Talmud</vt:lpstr>
      <vt:lpstr>Antologia di canti nuziali?</vt:lpstr>
      <vt:lpstr>Sapienza e pro-fezia</vt:lpstr>
      <vt:lpstr>Il cantico più sublime</vt:lpstr>
      <vt:lpstr>La Shin e la Beit</vt:lpstr>
      <vt:lpstr>L’inizio del mondo è per… amore</vt:lpstr>
      <vt:lpstr>La Parola cantata</vt:lpstr>
      <vt:lpstr>La donna del Cantico</vt:lpstr>
      <vt:lpstr>Benigni a Sanremo</vt:lpstr>
      <vt:lpstr>«Sutor, ne ultra crepidas»</vt:lpstr>
      <vt:lpstr>Il «Partito del Bene»</vt:lpstr>
      <vt:lpstr>Le esagerazioni odierne</vt:lpstr>
      <vt:lpstr>Il narcisismo nichilista</vt:lpstr>
      <vt:lpstr>La Bibbia è un libro «aperto»</vt:lpstr>
      <vt:lpstr>Conclusioni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“Mestiere del Capo”</dc:title>
  <dc:creator>Valued Acer Customer</dc:creator>
  <cp:lastModifiedBy>Renato</cp:lastModifiedBy>
  <cp:revision>107</cp:revision>
  <dcterms:created xsi:type="dcterms:W3CDTF">2010-02-07T09:12:44Z</dcterms:created>
  <dcterms:modified xsi:type="dcterms:W3CDTF">2020-02-13T07:20:14Z</dcterms:modified>
</cp:coreProperties>
</file>