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403" r:id="rId3"/>
    <p:sldId id="488" r:id="rId4"/>
    <p:sldId id="489" r:id="rId5"/>
    <p:sldId id="404" r:id="rId6"/>
    <p:sldId id="486" r:id="rId7"/>
    <p:sldId id="487" r:id="rId8"/>
    <p:sldId id="497" r:id="rId9"/>
    <p:sldId id="490" r:id="rId10"/>
    <p:sldId id="491" r:id="rId11"/>
    <p:sldId id="498" r:id="rId12"/>
    <p:sldId id="499" r:id="rId13"/>
    <p:sldId id="500" r:id="rId14"/>
    <p:sldId id="492" r:id="rId15"/>
    <p:sldId id="509" r:id="rId16"/>
    <p:sldId id="493" r:id="rId17"/>
    <p:sldId id="494" r:id="rId18"/>
    <p:sldId id="501" r:id="rId19"/>
    <p:sldId id="495" r:id="rId20"/>
    <p:sldId id="510" r:id="rId21"/>
    <p:sldId id="405" r:id="rId22"/>
    <p:sldId id="496" r:id="rId23"/>
    <p:sldId id="508" r:id="rId24"/>
    <p:sldId id="503" r:id="rId25"/>
    <p:sldId id="504" r:id="rId26"/>
    <p:sldId id="505" r:id="rId27"/>
    <p:sldId id="506" r:id="rId28"/>
    <p:sldId id="507" r:id="rId29"/>
    <p:sldId id="502" r:id="rId30"/>
    <p:sldId id="406" r:id="rId31"/>
    <p:sldId id="517" r:id="rId32"/>
    <p:sldId id="518" r:id="rId33"/>
    <p:sldId id="519" r:id="rId34"/>
    <p:sldId id="520" r:id="rId35"/>
    <p:sldId id="521" r:id="rId36"/>
    <p:sldId id="522" r:id="rId37"/>
    <p:sldId id="523" r:id="rId38"/>
    <p:sldId id="524" r:id="rId39"/>
    <p:sldId id="512" r:id="rId40"/>
    <p:sldId id="526" r:id="rId41"/>
    <p:sldId id="528" r:id="rId42"/>
    <p:sldId id="527" r:id="rId43"/>
    <p:sldId id="529" r:id="rId44"/>
    <p:sldId id="530" r:id="rId45"/>
    <p:sldId id="531" r:id="rId46"/>
    <p:sldId id="532" r:id="rId47"/>
    <p:sldId id="533" r:id="rId48"/>
    <p:sldId id="514" r:id="rId49"/>
    <p:sldId id="515" r:id="rId50"/>
    <p:sldId id="516" r:id="rId51"/>
    <p:sldId id="408" r:id="rId52"/>
    <p:sldId id="409" r:id="rId53"/>
    <p:sldId id="410" r:id="rId54"/>
    <p:sldId id="411" r:id="rId55"/>
    <p:sldId id="412" r:id="rId56"/>
    <p:sldId id="525" r:id="rId57"/>
    <p:sldId id="416" r:id="rId58"/>
    <p:sldId id="417" r:id="rId5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C5E7ED22-977B-4A85-9F22-FC21009388B0}"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5E7ED22-977B-4A85-9F22-FC21009388B0}"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5E7ED22-977B-4A85-9F22-FC21009388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B318F33-3912-4697-9B17-E76FC1105D4B}" type="datetimeFigureOut">
              <a:rPr lang="it-IT" smtClean="0"/>
              <a:pPr/>
              <a:t>08/12/2019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C5E7ED22-977B-4A85-9F22-FC21009388B0}"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318F33-3912-4697-9B17-E76FC1105D4B}" type="datetimeFigureOut">
              <a:rPr lang="it-IT" smtClean="0"/>
              <a:pPr/>
              <a:t>08/12/2019</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E7ED22-977B-4A85-9F22-FC21009388B0}"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2800" dirty="0">
                <a:effectLst/>
              </a:rPr>
              <a:t>Teologia e Filosofia, </a:t>
            </a:r>
            <a:r>
              <a:rPr lang="it-IT" sz="2800" dirty="0" err="1">
                <a:effectLst/>
              </a:rPr>
              <a:t>saperi</a:t>
            </a:r>
            <a:r>
              <a:rPr lang="it-IT" sz="2800" dirty="0">
                <a:effectLst/>
              </a:rPr>
              <a:t> classici e sempre attuali, </a:t>
            </a:r>
            <a:r>
              <a:rPr lang="it-IT" sz="2800" dirty="0" smtClean="0">
                <a:effectLst/>
              </a:rPr>
              <a:t/>
            </a:r>
            <a:br>
              <a:rPr lang="it-IT" sz="2800" dirty="0" smtClean="0">
                <a:effectLst/>
              </a:rPr>
            </a:br>
            <a:r>
              <a:rPr lang="it-IT" sz="2800" dirty="0" smtClean="0">
                <a:effectLst/>
              </a:rPr>
              <a:t>per </a:t>
            </a:r>
            <a:r>
              <a:rPr lang="it-IT" sz="2800" dirty="0">
                <a:effectLst/>
              </a:rPr>
              <a:t>discernere un </a:t>
            </a:r>
            <a:r>
              <a:rPr lang="it-IT" sz="2800" dirty="0" smtClean="0">
                <a:effectLst/>
              </a:rPr>
              <a:t>linguaggio e una metodologia adatti </a:t>
            </a:r>
            <a:br>
              <a:rPr lang="it-IT" sz="2800" dirty="0" smtClean="0">
                <a:effectLst/>
              </a:rPr>
            </a:br>
            <a:r>
              <a:rPr lang="it-IT" sz="2800" dirty="0" smtClean="0">
                <a:effectLst/>
              </a:rPr>
              <a:t>ad </a:t>
            </a:r>
            <a:r>
              <a:rPr lang="it-IT" sz="2800" dirty="0">
                <a:effectLst/>
              </a:rPr>
              <a:t>una </a:t>
            </a:r>
            <a:r>
              <a:rPr lang="it-IT" sz="2800" i="1" dirty="0">
                <a:effectLst/>
              </a:rPr>
              <a:t>pastorale</a:t>
            </a:r>
            <a:r>
              <a:rPr lang="it-IT" sz="2800" dirty="0">
                <a:effectLst/>
              </a:rPr>
              <a:t> contemporanea</a:t>
            </a:r>
            <a:br>
              <a:rPr lang="it-IT" sz="2800" dirty="0">
                <a:effectLst/>
              </a:rPr>
            </a:br>
            <a:r>
              <a:rPr lang="it-IT" sz="2200" b="0" dirty="0" smtClean="0"/>
              <a:t>Corso seminariale</a:t>
            </a:r>
            <a:endParaRPr lang="it-IT" sz="2200" b="0" dirty="0"/>
          </a:p>
        </p:txBody>
      </p:sp>
      <p:sp>
        <p:nvSpPr>
          <p:cNvPr id="3" name="Sottotitolo 2"/>
          <p:cNvSpPr>
            <a:spLocks noGrp="1"/>
          </p:cNvSpPr>
          <p:nvPr>
            <p:ph type="subTitle" idx="1"/>
          </p:nvPr>
        </p:nvSpPr>
        <p:spPr/>
        <p:txBody>
          <a:bodyPr>
            <a:normAutofit/>
          </a:bodyPr>
          <a:lstStyle/>
          <a:p>
            <a:r>
              <a:rPr lang="it-IT" sz="2000" dirty="0" smtClean="0"/>
              <a:t>A.A. 2019-2020 –I.S.S.R. - Udine</a:t>
            </a:r>
          </a:p>
          <a:p>
            <a:r>
              <a:rPr lang="it-IT" sz="2000" i="1" dirty="0" smtClean="0"/>
              <a:t>a cura del prof. Renato Pilutti</a:t>
            </a:r>
          </a:p>
          <a:p>
            <a:endParaRPr lang="it-IT" sz="2000" i="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…conseguenze </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smtClean="0"/>
              <a:t>La prima dimensione </a:t>
            </a:r>
            <a:r>
              <a:rPr lang="it-IT" dirty="0" smtClean="0"/>
              <a:t>aiuta nella comprensione del dato di </a:t>
            </a:r>
            <a:r>
              <a:rPr lang="it-IT" b="1" dirty="0" smtClean="0"/>
              <a:t>Uguaglianza</a:t>
            </a:r>
            <a:r>
              <a:rPr lang="it-IT" dirty="0" smtClean="0"/>
              <a:t> tra tutti gli esseri umani. L’uguaglianza è stata posta come obiettivo e fine da molta parte dei protagonisti della storia umana, ma solo negli ultimi due secoli, dopo la </a:t>
            </a:r>
            <a:r>
              <a:rPr lang="it-IT" b="1" dirty="0" smtClean="0"/>
              <a:t>Rivoluzione</a:t>
            </a:r>
            <a:r>
              <a:rPr lang="it-IT" dirty="0" smtClean="0"/>
              <a:t> </a:t>
            </a:r>
            <a:r>
              <a:rPr lang="it-IT" b="1" dirty="0" smtClean="0"/>
              <a:t>francese</a:t>
            </a:r>
            <a:r>
              <a:rPr lang="it-IT" dirty="0" smtClean="0"/>
              <a:t>, soprattutto in Occidente, è stata riconosciuta come </a:t>
            </a:r>
            <a:r>
              <a:rPr lang="it-IT" b="1" dirty="0" smtClean="0"/>
              <a:t>bene inalienabile e diritto primario </a:t>
            </a:r>
            <a:r>
              <a:rPr lang="it-IT" dirty="0" smtClean="0"/>
              <a:t>per tutti e per ciascuno… ovviamente insieme con la </a:t>
            </a:r>
            <a:r>
              <a:rPr lang="it-IT" b="1" dirty="0" smtClean="0"/>
              <a:t>Libertà</a:t>
            </a:r>
            <a:r>
              <a:rPr lang="it-IT" dirty="0" smtClean="0"/>
              <a:t>.</a:t>
            </a:r>
          </a:p>
          <a:p>
            <a:r>
              <a:rPr lang="it-IT" dirty="0" smtClean="0"/>
              <a:t>Occorre riflettere sempre sulla relazione biunivoca fra </a:t>
            </a:r>
            <a:r>
              <a:rPr lang="it-IT" b="1" dirty="0" smtClean="0"/>
              <a:t>Uguaglianza</a:t>
            </a:r>
            <a:r>
              <a:rPr lang="it-IT" dirty="0" smtClean="0"/>
              <a:t> e </a:t>
            </a:r>
            <a:r>
              <a:rPr lang="it-IT" b="1" dirty="0" smtClean="0"/>
              <a:t>Libertà</a:t>
            </a:r>
            <a:r>
              <a:rPr lang="it-IT" dirty="0" smtClean="0"/>
              <a:t>, ché </a:t>
            </a:r>
            <a:r>
              <a:rPr lang="it-IT" i="1" dirty="0" smtClean="0"/>
              <a:t>la prima senza la seconda deriva nell’autoritarismo e nei regimi dittatoriali</a:t>
            </a:r>
            <a:r>
              <a:rPr lang="it-IT" dirty="0" smtClean="0"/>
              <a:t>, mentre la seconda senza la prima tollera anche le più evidenti </a:t>
            </a:r>
            <a:r>
              <a:rPr lang="it-IT" b="1" dirty="0" smtClean="0"/>
              <a:t>ingiustizie</a:t>
            </a:r>
            <a:r>
              <a:rPr lang="it-IT" dirty="0" smtClean="0"/>
              <a:t>.</a:t>
            </a:r>
          </a:p>
          <a:p>
            <a:r>
              <a:rPr lang="it-IT" b="1" dirty="0" smtClean="0"/>
              <a:t>L’Uguaglianza sostiene il diritto primario per ciascun essere umano di essere considerato parimenti importante di ciascun altro… nelle relazioni intersoggettive e nell’equilibrio sociale</a:t>
            </a:r>
            <a:r>
              <a:rPr lang="it-IT" dirty="0" smtClean="0"/>
              <a:t>.</a:t>
            </a:r>
          </a:p>
          <a:p>
            <a:pPr marL="0" indent="0">
              <a:buNone/>
            </a:pPr>
            <a:endParaRPr lang="it-IT" dirty="0"/>
          </a:p>
        </p:txBody>
      </p:sp>
    </p:spTree>
    <p:extLst>
      <p:ext uri="{BB962C8B-B14F-4D97-AF65-F5344CB8AC3E}">
        <p14:creationId xmlns:p14="http://schemas.microsoft.com/office/powerpoint/2010/main" val="373607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Libertà, uguaglianza, equità</a:t>
            </a:r>
            <a:endParaRPr lang="it-IT" b="1" dirty="0"/>
          </a:p>
        </p:txBody>
      </p:sp>
      <p:sp>
        <p:nvSpPr>
          <p:cNvPr id="3" name="Segnaposto contenuto 2"/>
          <p:cNvSpPr>
            <a:spLocks noGrp="1"/>
          </p:cNvSpPr>
          <p:nvPr>
            <p:ph idx="1"/>
          </p:nvPr>
        </p:nvSpPr>
        <p:spPr/>
        <p:txBody>
          <a:bodyPr/>
          <a:lstStyle/>
          <a:p>
            <a:r>
              <a:rPr lang="it-IT" dirty="0" smtClean="0"/>
              <a:t>Quando si tratta della </a:t>
            </a:r>
            <a:r>
              <a:rPr lang="it-IT" b="1" dirty="0" smtClean="0"/>
              <a:t>libertà</a:t>
            </a:r>
            <a:r>
              <a:rPr lang="it-IT" dirty="0" smtClean="0"/>
              <a:t>, necessariamente si deve introdurre il tema dell’</a:t>
            </a:r>
            <a:r>
              <a:rPr lang="it-IT" b="1" dirty="0" smtClean="0"/>
              <a:t>uguaglianza</a:t>
            </a:r>
            <a:r>
              <a:rPr lang="it-IT" dirty="0" smtClean="0"/>
              <a:t>… che a sua volta non può che essere correlato a un altro valore, quello dell’</a:t>
            </a:r>
            <a:r>
              <a:rPr lang="it-IT" b="1" dirty="0" smtClean="0"/>
              <a:t>equità</a:t>
            </a:r>
            <a:r>
              <a:rPr lang="it-IT" dirty="0" smtClean="0"/>
              <a:t>.</a:t>
            </a:r>
          </a:p>
          <a:p>
            <a:r>
              <a:rPr lang="it-IT" dirty="0" smtClean="0"/>
              <a:t>Vedremo che la </a:t>
            </a:r>
            <a:r>
              <a:rPr lang="it-IT" b="1" dirty="0" smtClean="0"/>
              <a:t>giustizia</a:t>
            </a:r>
            <a:r>
              <a:rPr lang="it-IT" dirty="0" smtClean="0"/>
              <a:t> senza </a:t>
            </a:r>
            <a:r>
              <a:rPr lang="it-IT" b="1" dirty="0" smtClean="0"/>
              <a:t>equità</a:t>
            </a:r>
            <a:r>
              <a:rPr lang="it-IT" dirty="0" smtClean="0"/>
              <a:t> diventa… </a:t>
            </a:r>
            <a:r>
              <a:rPr lang="it-IT" b="1" dirty="0" smtClean="0"/>
              <a:t>ingiusta</a:t>
            </a:r>
            <a:r>
              <a:rPr lang="it-IT" dirty="0" smtClean="0"/>
              <a:t>, poiché non tiene conto della </a:t>
            </a:r>
            <a:r>
              <a:rPr lang="it-IT" i="1" dirty="0" smtClean="0"/>
              <a:t>struttura di personalità</a:t>
            </a:r>
            <a:r>
              <a:rPr lang="it-IT" dirty="0" smtClean="0"/>
              <a:t> di ogni essere umano che, come abbiamo visto, </a:t>
            </a:r>
            <a:r>
              <a:rPr lang="it-IT" i="1" dirty="0" smtClean="0"/>
              <a:t>differenzia ognuno da ciascun altro</a:t>
            </a:r>
            <a:r>
              <a:rPr lang="it-IT" dirty="0" smtClean="0"/>
              <a:t>. </a:t>
            </a:r>
          </a:p>
          <a:p>
            <a:r>
              <a:rPr lang="it-IT" b="1" dirty="0" err="1" smtClean="0"/>
              <a:t>Unicuique</a:t>
            </a:r>
            <a:r>
              <a:rPr lang="it-IT" b="1" dirty="0" smtClean="0"/>
              <a:t> </a:t>
            </a:r>
            <a:r>
              <a:rPr lang="it-IT" b="1" dirty="0" err="1" smtClean="0"/>
              <a:t>suum</a:t>
            </a:r>
            <a:r>
              <a:rPr lang="it-IT" b="1" dirty="0" smtClean="0"/>
              <a:t> </a:t>
            </a:r>
            <a:r>
              <a:rPr lang="it-IT" b="1" dirty="0" err="1" smtClean="0"/>
              <a:t>debet</a:t>
            </a:r>
            <a:r>
              <a:rPr lang="it-IT" b="1" dirty="0" smtClean="0"/>
              <a:t> fieri </a:t>
            </a:r>
            <a:r>
              <a:rPr lang="it-IT" b="1" dirty="0" err="1" smtClean="0"/>
              <a:t>vel</a:t>
            </a:r>
            <a:r>
              <a:rPr lang="it-IT" b="1" dirty="0" smtClean="0"/>
              <a:t> </a:t>
            </a:r>
            <a:r>
              <a:rPr lang="it-IT" b="1" dirty="0" err="1" smtClean="0"/>
              <a:t>dari</a:t>
            </a:r>
            <a:r>
              <a:rPr lang="it-IT" dirty="0" smtClean="0"/>
              <a:t>, sosteneva Tommaso d’Aquino…</a:t>
            </a:r>
            <a:endParaRPr lang="it-IT" dirty="0"/>
          </a:p>
        </p:txBody>
      </p:sp>
    </p:spTree>
    <p:extLst>
      <p:ext uri="{BB962C8B-B14F-4D97-AF65-F5344CB8AC3E}">
        <p14:creationId xmlns:p14="http://schemas.microsoft.com/office/powerpoint/2010/main" val="91183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 tre tipi di </a:t>
            </a:r>
            <a:r>
              <a:rPr lang="it-IT" b="1" dirty="0" smtClean="0"/>
              <a:t>Giustizia</a:t>
            </a:r>
            <a:endParaRPr lang="it-IT" b="1" dirty="0"/>
          </a:p>
        </p:txBody>
      </p:sp>
      <p:sp>
        <p:nvSpPr>
          <p:cNvPr id="3" name="Segnaposto contenuto 2"/>
          <p:cNvSpPr>
            <a:spLocks noGrp="1"/>
          </p:cNvSpPr>
          <p:nvPr>
            <p:ph idx="1"/>
          </p:nvPr>
        </p:nvSpPr>
        <p:spPr/>
        <p:txBody>
          <a:bodyPr>
            <a:normAutofit fontScale="92500"/>
          </a:bodyPr>
          <a:lstStyle/>
          <a:p>
            <a:r>
              <a:rPr lang="it-IT" dirty="0" smtClean="0"/>
              <a:t>L’</a:t>
            </a:r>
            <a:r>
              <a:rPr lang="it-IT" i="1" dirty="0" smtClean="0"/>
              <a:t>etica classica</a:t>
            </a:r>
            <a:r>
              <a:rPr lang="it-IT" dirty="0" smtClean="0"/>
              <a:t>, dal testo aristotelico dell’</a:t>
            </a:r>
            <a:r>
              <a:rPr lang="it-IT" b="1" i="1" dirty="0" smtClean="0"/>
              <a:t>Etica</a:t>
            </a:r>
            <a:r>
              <a:rPr lang="it-IT" dirty="0" smtClean="0"/>
              <a:t> </a:t>
            </a:r>
            <a:r>
              <a:rPr lang="it-IT" b="1" i="1" dirty="0" smtClean="0"/>
              <a:t>a</a:t>
            </a:r>
            <a:r>
              <a:rPr lang="it-IT" dirty="0" smtClean="0"/>
              <a:t> </a:t>
            </a:r>
            <a:r>
              <a:rPr lang="it-IT" b="1" i="1" dirty="0" err="1" smtClean="0"/>
              <a:t>Nicomaco</a:t>
            </a:r>
            <a:r>
              <a:rPr lang="it-IT" dirty="0" smtClean="0"/>
              <a:t> e dalla </a:t>
            </a:r>
            <a:r>
              <a:rPr lang="it-IT" b="1" i="1" dirty="0" err="1" smtClean="0"/>
              <a:t>Secunda</a:t>
            </a:r>
            <a:r>
              <a:rPr lang="it-IT" dirty="0" smtClean="0"/>
              <a:t> </a:t>
            </a:r>
            <a:r>
              <a:rPr lang="it-IT" b="1" i="1" dirty="0" err="1" smtClean="0"/>
              <a:t>secundae</a:t>
            </a:r>
            <a:r>
              <a:rPr lang="it-IT" dirty="0" smtClean="0"/>
              <a:t> di Tommaso, viene suddivisa in tre modalità:</a:t>
            </a:r>
          </a:p>
          <a:p>
            <a:pPr>
              <a:buFontTx/>
              <a:buChar char="-"/>
            </a:pPr>
            <a:r>
              <a:rPr lang="it-IT" b="1" i="1" dirty="0" err="1" smtClean="0"/>
              <a:t>Iustitia</a:t>
            </a:r>
            <a:r>
              <a:rPr lang="it-IT" b="1" i="1" dirty="0" smtClean="0"/>
              <a:t> </a:t>
            </a:r>
            <a:r>
              <a:rPr lang="it-IT" b="1" i="1" dirty="0" err="1" smtClean="0"/>
              <a:t>generalis</a:t>
            </a:r>
            <a:r>
              <a:rPr lang="it-IT" dirty="0" smtClean="0"/>
              <a:t>, la quale attiene alle </a:t>
            </a:r>
            <a:r>
              <a:rPr lang="it-IT" i="1" dirty="0" smtClean="0"/>
              <a:t>normative</a:t>
            </a:r>
            <a:r>
              <a:rPr lang="it-IT" dirty="0" smtClean="0"/>
              <a:t> </a:t>
            </a:r>
            <a:r>
              <a:rPr lang="it-IT" i="1" dirty="0" smtClean="0"/>
              <a:t>fondamentali</a:t>
            </a:r>
            <a:r>
              <a:rPr lang="it-IT" dirty="0" smtClean="0"/>
              <a:t> di uno stato, anche del Reich nazista (vediamo come),</a:t>
            </a:r>
          </a:p>
          <a:p>
            <a:pPr>
              <a:buFontTx/>
              <a:buChar char="-"/>
            </a:pPr>
            <a:r>
              <a:rPr lang="it-IT" b="1" i="1" dirty="0" err="1" smtClean="0"/>
              <a:t>Iustitia</a:t>
            </a:r>
            <a:r>
              <a:rPr lang="it-IT" b="1" i="1" dirty="0" smtClean="0"/>
              <a:t> </a:t>
            </a:r>
            <a:r>
              <a:rPr lang="it-IT" b="1" i="1" dirty="0" err="1" smtClean="0"/>
              <a:t>distributionis</a:t>
            </a:r>
            <a:r>
              <a:rPr lang="it-IT" dirty="0" smtClean="0"/>
              <a:t>, oggi diremmo del </a:t>
            </a:r>
            <a:r>
              <a:rPr lang="it-IT" i="1" dirty="0" smtClean="0"/>
              <a:t>welfare</a:t>
            </a:r>
            <a:r>
              <a:rPr lang="it-IT" dirty="0" smtClean="0"/>
              <a:t>, vale a dire di </a:t>
            </a:r>
            <a:r>
              <a:rPr lang="it-IT" i="1" dirty="0" smtClean="0"/>
              <a:t>dare a ciascuno secondo i suoi bisogni e necessità</a:t>
            </a:r>
            <a:r>
              <a:rPr lang="it-IT" dirty="0" smtClean="0"/>
              <a:t>,</a:t>
            </a:r>
          </a:p>
          <a:p>
            <a:pPr>
              <a:buFontTx/>
              <a:buChar char="-"/>
            </a:pPr>
            <a:r>
              <a:rPr lang="it-IT" b="1" i="1" dirty="0" err="1" smtClean="0"/>
              <a:t>Iustitia</a:t>
            </a:r>
            <a:r>
              <a:rPr lang="it-IT" b="1" i="1" dirty="0" smtClean="0"/>
              <a:t> </a:t>
            </a:r>
            <a:r>
              <a:rPr lang="it-IT" b="1" i="1" dirty="0" err="1" smtClean="0"/>
              <a:t>reciprocitatis</a:t>
            </a:r>
            <a:r>
              <a:rPr lang="it-IT" dirty="0" smtClean="0"/>
              <a:t>, che significa </a:t>
            </a:r>
            <a:r>
              <a:rPr lang="it-IT" i="1" dirty="0" smtClean="0"/>
              <a:t>corrispondenza fra retribuzione e prestazione lavorativa</a:t>
            </a:r>
            <a:r>
              <a:rPr lang="it-IT" dirty="0" smtClean="0"/>
              <a:t>, oppure </a:t>
            </a:r>
            <a:r>
              <a:rPr lang="it-IT" i="1" dirty="0" smtClean="0"/>
              <a:t>tra bene o servizio e suo prezzo</a:t>
            </a:r>
            <a:r>
              <a:rPr lang="it-IT" dirty="0" smtClean="0"/>
              <a:t>. </a:t>
            </a:r>
            <a:endParaRPr lang="it-IT" dirty="0"/>
          </a:p>
        </p:txBody>
      </p:sp>
      <p:sp>
        <p:nvSpPr>
          <p:cNvPr id="4" name="Rettangolo 3"/>
          <p:cNvSpPr/>
          <p:nvPr/>
        </p:nvSpPr>
        <p:spPr>
          <a:xfrm>
            <a:off x="-635000" y="285502"/>
            <a:ext cx="2286000" cy="492443"/>
          </a:xfrm>
          <a:prstGeom prst="rect">
            <a:avLst/>
          </a:prstGeom>
        </p:spPr>
        <p:txBody>
          <a:bodyPr>
            <a:spAutoFit/>
          </a:bodyPr>
          <a:lstStyle/>
          <a:p>
            <a:r>
              <a:rPr lang="it-IT" sz="2600" dirty="0" smtClean="0">
                <a:solidFill>
                  <a:prstClr val="black"/>
                </a:solidFill>
              </a:rPr>
              <a:t> </a:t>
            </a:r>
            <a:endParaRPr lang="it-IT" dirty="0"/>
          </a:p>
        </p:txBody>
      </p:sp>
    </p:spTree>
    <p:extLst>
      <p:ext uri="{BB962C8B-B14F-4D97-AF65-F5344CB8AC3E}">
        <p14:creationId xmlns:p14="http://schemas.microsoft.com/office/powerpoint/2010/main" val="2713931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Perché parliamo di </a:t>
            </a:r>
            <a:r>
              <a:rPr lang="it-IT" b="1" dirty="0" smtClean="0"/>
              <a:t>Etica</a:t>
            </a:r>
            <a:r>
              <a:rPr lang="it-IT" b="1" dirty="0" smtClean="0"/>
              <a:t>?</a:t>
            </a:r>
            <a:endParaRPr lang="it-IT" b="1" dirty="0"/>
          </a:p>
        </p:txBody>
      </p:sp>
      <p:sp>
        <p:nvSpPr>
          <p:cNvPr id="3" name="Segnaposto contenuto 2"/>
          <p:cNvSpPr>
            <a:spLocks noGrp="1"/>
          </p:cNvSpPr>
          <p:nvPr>
            <p:ph idx="1"/>
          </p:nvPr>
        </p:nvSpPr>
        <p:spPr/>
        <p:txBody>
          <a:bodyPr>
            <a:normAutofit lnSpcReduction="10000"/>
          </a:bodyPr>
          <a:lstStyle/>
          <a:p>
            <a:r>
              <a:rPr lang="it-IT" dirty="0" smtClean="0"/>
              <a:t>Parliamo di etica, perché ogni giudizio sull’agire umano, ove se ne parli nella relazione intersoggettiva, nell’ambito di ciascuna delle tre modalità che stiamo studiando, va considerato nel suo genere e nel suo stato d’essere, per rapporto con la libertà e la volontà umane…</a:t>
            </a:r>
          </a:p>
          <a:p>
            <a:r>
              <a:rPr lang="it-IT" dirty="0" smtClean="0"/>
              <a:t>Ricordiamo le tre modalità:</a:t>
            </a:r>
          </a:p>
          <a:p>
            <a:pPr>
              <a:buFontTx/>
              <a:buChar char="-"/>
            </a:pPr>
            <a:r>
              <a:rPr lang="it-IT" dirty="0" smtClean="0"/>
              <a:t>a) la </a:t>
            </a:r>
            <a:r>
              <a:rPr lang="it-IT" b="1" dirty="0" smtClean="0"/>
              <a:t>direzione spirituale</a:t>
            </a:r>
            <a:r>
              <a:rPr lang="it-IT" dirty="0" smtClean="0"/>
              <a:t>, che richiede un certo approccio, che vedremo,</a:t>
            </a:r>
          </a:p>
          <a:p>
            <a:pPr>
              <a:buFontTx/>
              <a:buChar char="-"/>
            </a:pPr>
            <a:r>
              <a:rPr lang="it-IT" dirty="0"/>
              <a:t>b</a:t>
            </a:r>
            <a:r>
              <a:rPr lang="it-IT" dirty="0" smtClean="0"/>
              <a:t>) la </a:t>
            </a:r>
            <a:r>
              <a:rPr lang="it-IT" b="1" dirty="0" smtClean="0"/>
              <a:t>consulenza filosofica</a:t>
            </a:r>
            <a:r>
              <a:rPr lang="it-IT" dirty="0" smtClean="0"/>
              <a:t>, </a:t>
            </a:r>
            <a:r>
              <a:rPr lang="it-IT" i="1" dirty="0" smtClean="0"/>
              <a:t>idem</a:t>
            </a:r>
            <a:r>
              <a:rPr lang="it-IT" dirty="0" smtClean="0"/>
              <a:t> come sopra, e</a:t>
            </a:r>
          </a:p>
          <a:p>
            <a:pPr>
              <a:buFontTx/>
              <a:buChar char="-"/>
            </a:pPr>
            <a:r>
              <a:rPr lang="it-IT" dirty="0"/>
              <a:t>c</a:t>
            </a:r>
            <a:r>
              <a:rPr lang="it-IT" dirty="0" smtClean="0"/>
              <a:t>) la </a:t>
            </a:r>
            <a:r>
              <a:rPr lang="it-IT" b="1" dirty="0" smtClean="0"/>
              <a:t>psicoterapia</a:t>
            </a:r>
            <a:r>
              <a:rPr lang="it-IT" dirty="0" smtClean="0"/>
              <a:t>, </a:t>
            </a:r>
            <a:r>
              <a:rPr lang="it-IT" i="1" dirty="0" smtClean="0"/>
              <a:t>idem</a:t>
            </a:r>
            <a:r>
              <a:rPr lang="it-IT" dirty="0" smtClean="0"/>
              <a:t>, etc..</a:t>
            </a:r>
            <a:endParaRPr lang="it-IT" dirty="0"/>
          </a:p>
        </p:txBody>
      </p:sp>
    </p:spTree>
    <p:extLst>
      <p:ext uri="{BB962C8B-B14F-4D97-AF65-F5344CB8AC3E}">
        <p14:creationId xmlns:p14="http://schemas.microsoft.com/office/powerpoint/2010/main" val="251965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…conseguenze</a:t>
            </a:r>
            <a:endParaRPr lang="it-IT" b="1" dirty="0"/>
          </a:p>
        </p:txBody>
      </p:sp>
      <p:sp>
        <p:nvSpPr>
          <p:cNvPr id="3" name="Segnaposto contenuto 2"/>
          <p:cNvSpPr>
            <a:spLocks noGrp="1"/>
          </p:cNvSpPr>
          <p:nvPr>
            <p:ph idx="1"/>
          </p:nvPr>
        </p:nvSpPr>
        <p:spPr/>
        <p:txBody>
          <a:bodyPr>
            <a:normAutofit lnSpcReduction="10000"/>
          </a:bodyPr>
          <a:lstStyle/>
          <a:p>
            <a:r>
              <a:rPr lang="it-IT" b="1" dirty="0"/>
              <a:t>La </a:t>
            </a:r>
            <a:r>
              <a:rPr lang="it-IT" b="1" dirty="0" smtClean="0"/>
              <a:t>seconda  dimensione </a:t>
            </a:r>
            <a:r>
              <a:rPr lang="it-IT" dirty="0" smtClean="0"/>
              <a:t>introduce </a:t>
            </a:r>
            <a:r>
              <a:rPr lang="it-IT" dirty="0"/>
              <a:t>il tema del </a:t>
            </a:r>
            <a:r>
              <a:rPr lang="it-IT" b="1" dirty="0"/>
              <a:t>Ruolo</a:t>
            </a:r>
            <a:r>
              <a:rPr lang="it-IT" dirty="0"/>
              <a:t>, della </a:t>
            </a:r>
            <a:r>
              <a:rPr lang="it-IT" b="1" dirty="0"/>
              <a:t>Vocazione</a:t>
            </a:r>
            <a:r>
              <a:rPr lang="it-IT" dirty="0"/>
              <a:t> etc</a:t>
            </a:r>
            <a:r>
              <a:rPr lang="it-IT" dirty="0" smtClean="0"/>
              <a:t>., che caratterizza l’unicità inalienabile di ciascun essere umano.</a:t>
            </a:r>
          </a:p>
          <a:p>
            <a:r>
              <a:rPr lang="it-IT" b="1" dirty="0" smtClean="0"/>
              <a:t>La Struttura di persona delinea e definisce </a:t>
            </a:r>
            <a:r>
              <a:rPr lang="it-IT" b="1" dirty="0" err="1" smtClean="0"/>
              <a:t>ciò-che-l’uomo</a:t>
            </a:r>
            <a:r>
              <a:rPr lang="it-IT" b="1" dirty="0" err="1"/>
              <a:t>-</a:t>
            </a:r>
            <a:r>
              <a:rPr lang="it-IT" b="1" dirty="0" err="1" smtClean="0"/>
              <a:t>è</a:t>
            </a:r>
            <a:r>
              <a:rPr lang="it-IT" dirty="0" smtClean="0"/>
              <a:t>, mentre </a:t>
            </a:r>
            <a:r>
              <a:rPr lang="it-IT" b="1" dirty="0" smtClean="0"/>
              <a:t>la Struttura di personalità propone </a:t>
            </a:r>
            <a:r>
              <a:rPr lang="it-IT" b="1" dirty="0" err="1" smtClean="0"/>
              <a:t>ciò-che-l’uomo-può</a:t>
            </a:r>
            <a:r>
              <a:rPr lang="it-IT" b="1" dirty="0" err="1"/>
              <a:t>-</a:t>
            </a:r>
            <a:r>
              <a:rPr lang="it-IT" b="1" dirty="0" err="1" smtClean="0"/>
              <a:t>diventare</a:t>
            </a:r>
            <a:r>
              <a:rPr lang="it-IT" dirty="0" smtClean="0"/>
              <a:t>, anche se non necessariamente, infatti: </a:t>
            </a:r>
            <a:r>
              <a:rPr lang="it-IT" b="1" dirty="0" smtClean="0"/>
              <a:t>la Struttura di personalità lascia tutti gli spazi che la Libertà relativa può prospettare </a:t>
            </a:r>
            <a:r>
              <a:rPr lang="it-IT" b="1" i="1" dirty="0" smtClean="0"/>
              <a:t>una </a:t>
            </a:r>
            <a:r>
              <a:rPr lang="it-IT" b="1" i="1" dirty="0" err="1" smtClean="0"/>
              <a:t>cum</a:t>
            </a:r>
            <a:r>
              <a:rPr lang="it-IT" b="1" i="1" dirty="0" smtClean="0"/>
              <a:t> </a:t>
            </a:r>
            <a:r>
              <a:rPr lang="it-IT" b="1" dirty="0" smtClean="0"/>
              <a:t>le circostanze e tutti i vettori causali, noti e/ o ignoti che caratterizzano il flusso di ciascuna vita</a:t>
            </a:r>
            <a:r>
              <a:rPr lang="it-IT" dirty="0" smtClean="0"/>
              <a:t>.</a:t>
            </a:r>
          </a:p>
        </p:txBody>
      </p:sp>
    </p:spTree>
    <p:extLst>
      <p:ext uri="{BB962C8B-B14F-4D97-AF65-F5344CB8AC3E}">
        <p14:creationId xmlns:p14="http://schemas.microsoft.com/office/powerpoint/2010/main" val="331326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Logica nell’Etica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Dovremmo studiare la Logica in un trattato specifico, ma non possiamo, ci basti perciò considerare </a:t>
            </a:r>
            <a:r>
              <a:rPr lang="it-IT" b="1" dirty="0" smtClean="0"/>
              <a:t>il sillogismo di primo tipo</a:t>
            </a:r>
            <a:r>
              <a:rPr lang="it-IT" dirty="0" smtClean="0"/>
              <a:t>, tutt’ora valido da Aristotele (Logica) fino a noi, sempre che non entriamo in fisica quantistica. Un esempio:</a:t>
            </a:r>
          </a:p>
          <a:p>
            <a:pPr>
              <a:buFontTx/>
              <a:buChar char="-"/>
            </a:pPr>
            <a:r>
              <a:rPr lang="it-IT" b="1" dirty="0" smtClean="0"/>
              <a:t>l’uomo è razionale,</a:t>
            </a:r>
          </a:p>
          <a:p>
            <a:pPr>
              <a:buFontTx/>
              <a:buChar char="-"/>
            </a:pPr>
            <a:r>
              <a:rPr lang="it-IT" b="1" dirty="0" smtClean="0"/>
              <a:t>Il razionale è libero,</a:t>
            </a:r>
          </a:p>
          <a:p>
            <a:pPr>
              <a:buFontTx/>
              <a:buChar char="-"/>
            </a:pPr>
            <a:r>
              <a:rPr lang="it-IT" b="1" dirty="0" smtClean="0"/>
              <a:t>L’uomo è libero</a:t>
            </a:r>
          </a:p>
          <a:p>
            <a:pPr marL="0" indent="0">
              <a:buNone/>
            </a:pPr>
            <a:r>
              <a:rPr lang="it-IT" dirty="0" smtClean="0"/>
              <a:t>Parliamone, a partire da ciò che intendiamo per razionale…</a:t>
            </a:r>
          </a:p>
          <a:p>
            <a:pPr marL="0" indent="0">
              <a:buNone/>
            </a:pPr>
            <a:r>
              <a:rPr lang="it-IT" dirty="0" smtClean="0"/>
              <a:t>Un altro modo, più sintetico per dire il sillogismo è l’entimema:</a:t>
            </a:r>
          </a:p>
          <a:p>
            <a:pPr marL="0" indent="0">
              <a:buNone/>
            </a:pPr>
            <a:r>
              <a:rPr lang="it-IT" dirty="0" smtClean="0"/>
              <a:t>«</a:t>
            </a:r>
            <a:r>
              <a:rPr lang="it-IT" b="1" dirty="0" smtClean="0"/>
              <a:t>L’uomo, in quanto razionale, è libero</a:t>
            </a:r>
            <a:r>
              <a:rPr lang="it-IT" dirty="0" smtClean="0"/>
              <a:t>».</a:t>
            </a:r>
            <a:endParaRPr lang="it-IT" dirty="0"/>
          </a:p>
        </p:txBody>
      </p:sp>
    </p:spTree>
    <p:extLst>
      <p:ext uri="{BB962C8B-B14F-4D97-AF65-F5344CB8AC3E}">
        <p14:creationId xmlns:p14="http://schemas.microsoft.com/office/powerpoint/2010/main" val="411911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Libertà</a:t>
            </a:r>
            <a:r>
              <a:rPr lang="it-IT" b="1" dirty="0" smtClean="0"/>
              <a:t> </a:t>
            </a:r>
            <a:r>
              <a:rPr lang="it-IT" b="1" dirty="0" smtClean="0"/>
              <a:t>in generale</a:t>
            </a:r>
            <a:endParaRPr lang="it-IT" b="1" dirty="0"/>
          </a:p>
        </p:txBody>
      </p:sp>
      <p:sp>
        <p:nvSpPr>
          <p:cNvPr id="3" name="Segnaposto contenuto 2"/>
          <p:cNvSpPr>
            <a:spLocks noGrp="1"/>
          </p:cNvSpPr>
          <p:nvPr>
            <p:ph idx="1"/>
          </p:nvPr>
        </p:nvSpPr>
        <p:spPr/>
        <p:txBody>
          <a:bodyPr>
            <a:normAutofit fontScale="85000" lnSpcReduction="20000"/>
          </a:bodyPr>
          <a:lstStyle/>
          <a:p>
            <a:pPr>
              <a:buNone/>
            </a:pPr>
            <a:r>
              <a:rPr lang="it-IT" b="1" dirty="0"/>
              <a:t>“Libertà”</a:t>
            </a:r>
            <a:r>
              <a:rPr lang="it-IT" dirty="0"/>
              <a:t>, come concetto e valore, si declina in diversi modi. </a:t>
            </a:r>
          </a:p>
          <a:p>
            <a:pPr>
              <a:buNone/>
            </a:pPr>
            <a:r>
              <a:rPr lang="it-IT" dirty="0"/>
              <a:t>I quattro principali sono:</a:t>
            </a:r>
          </a:p>
          <a:p>
            <a:pPr>
              <a:buNone/>
            </a:pPr>
            <a:endParaRPr lang="it-IT" dirty="0"/>
          </a:p>
          <a:p>
            <a:pPr>
              <a:buFontTx/>
              <a:buChar char="-"/>
            </a:pPr>
            <a:r>
              <a:rPr lang="it-IT" dirty="0"/>
              <a:t>quello </a:t>
            </a:r>
            <a:r>
              <a:rPr lang="it-IT" b="1" dirty="0"/>
              <a:t>liberale</a:t>
            </a:r>
            <a:r>
              <a:rPr lang="it-IT" dirty="0"/>
              <a:t> (ad esempio, mutuato da J. Stuart </a:t>
            </a:r>
            <a:r>
              <a:rPr lang="it-IT" dirty="0" err="1"/>
              <a:t>Mill</a:t>
            </a:r>
            <a:r>
              <a:rPr lang="it-IT" dirty="0"/>
              <a:t>), esso sostiene che </a:t>
            </a:r>
            <a:r>
              <a:rPr lang="it-IT" b="1" dirty="0"/>
              <a:t>la libertà sussiste fino dove inizia la libertà altrui</a:t>
            </a:r>
            <a:r>
              <a:rPr lang="it-IT" dirty="0"/>
              <a:t>, e non si pone limiti di carattere etico, se non questi;</a:t>
            </a:r>
          </a:p>
          <a:p>
            <a:pPr>
              <a:buFontTx/>
              <a:buChar char="-"/>
            </a:pPr>
            <a:r>
              <a:rPr lang="it-IT" dirty="0"/>
              <a:t>la sua </a:t>
            </a:r>
            <a:r>
              <a:rPr lang="it-IT" b="1" dirty="0"/>
              <a:t>estremizzazione contemporanea </a:t>
            </a:r>
            <a:r>
              <a:rPr lang="it-IT" dirty="0"/>
              <a:t>del “</a:t>
            </a:r>
            <a:r>
              <a:rPr lang="it-IT" b="1" i="1" dirty="0"/>
              <a:t>fare ciò che si vuole</a:t>
            </a:r>
            <a:r>
              <a:rPr lang="it-IT" b="1" dirty="0"/>
              <a:t>”;</a:t>
            </a:r>
            <a:endParaRPr lang="it-IT" dirty="0"/>
          </a:p>
          <a:p>
            <a:pPr>
              <a:buFontTx/>
              <a:buChar char="-"/>
            </a:pPr>
            <a:r>
              <a:rPr lang="it-IT" dirty="0"/>
              <a:t>quello illuministico-kantiano, basato </a:t>
            </a:r>
            <a:r>
              <a:rPr lang="it-IT" b="1" dirty="0"/>
              <a:t>sul dover-essere e sul dover-fare ciò che spetta </a:t>
            </a:r>
            <a:r>
              <a:rPr lang="it-IT" dirty="0"/>
              <a:t>nella condizione data;</a:t>
            </a:r>
          </a:p>
          <a:p>
            <a:pPr>
              <a:buFontTx/>
              <a:buChar char="-"/>
            </a:pPr>
            <a:r>
              <a:rPr lang="it-IT" dirty="0"/>
              <a:t>quello ispirato alla </a:t>
            </a:r>
            <a:r>
              <a:rPr lang="it-IT" b="1" dirty="0"/>
              <a:t>dottrina classica delle virtù</a:t>
            </a:r>
            <a:r>
              <a:rPr lang="it-IT" dirty="0"/>
              <a:t>, che si definisce come segue: “</a:t>
            </a:r>
            <a:r>
              <a:rPr lang="it-IT" b="1" i="1" dirty="0"/>
              <a:t>libertà è volere ciò che si fa</a:t>
            </a:r>
            <a:r>
              <a:rPr lang="it-IT" b="1" dirty="0"/>
              <a:t>” </a:t>
            </a:r>
            <a:r>
              <a:rPr lang="it-IT" dirty="0"/>
              <a:t>nella consapevolezza.  Una libertà ispirata dalla ragione come “</a:t>
            </a:r>
            <a:r>
              <a:rPr lang="it-IT" i="1" dirty="0" err="1"/>
              <a:t>Recta</a:t>
            </a:r>
            <a:r>
              <a:rPr lang="it-IT" i="1" dirty="0"/>
              <a:t> ratio </a:t>
            </a:r>
            <a:r>
              <a:rPr lang="it-IT" i="1" dirty="0" err="1"/>
              <a:t>agibilium</a:t>
            </a:r>
            <a:r>
              <a:rPr lang="it-IT" dirty="0"/>
              <a:t>” (Tommaso d’Aquino).</a:t>
            </a:r>
          </a:p>
          <a:p>
            <a:pPr marL="0" indent="0">
              <a:buNone/>
            </a:pPr>
            <a:endParaRPr lang="it-IT" dirty="0"/>
          </a:p>
        </p:txBody>
      </p:sp>
    </p:spTree>
    <p:extLst>
      <p:ext uri="{BB962C8B-B14F-4D97-AF65-F5344CB8AC3E}">
        <p14:creationId xmlns:p14="http://schemas.microsoft.com/office/powerpoint/2010/main" val="3380857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a:t>
            </a:r>
            <a:r>
              <a:rPr lang="it-IT" b="1" i="1" dirty="0" smtClean="0"/>
              <a:t>Libertà</a:t>
            </a:r>
            <a:r>
              <a:rPr lang="it-IT" b="1" dirty="0" smtClean="0"/>
              <a:t> </a:t>
            </a:r>
            <a:r>
              <a:rPr lang="it-IT" b="1" dirty="0" smtClean="0"/>
              <a:t>in particolare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Questo è un tema che meriterebbe una trattazione sistematica molto ampia. In ogni caso vi propongo questo mio volumetto, come lettura «per casa».</a:t>
            </a:r>
          </a:p>
          <a:p>
            <a:r>
              <a:rPr lang="it-IT" dirty="0" smtClean="0"/>
              <a:t>Possiamo seguire Agostino nella sua disamina, molto articolata, sul </a:t>
            </a:r>
            <a:r>
              <a:rPr lang="it-IT" b="1" dirty="0" smtClean="0"/>
              <a:t>libero arbitrio </a:t>
            </a:r>
            <a:r>
              <a:rPr lang="it-IT" dirty="0" smtClean="0"/>
              <a:t>e la </a:t>
            </a:r>
            <a:r>
              <a:rPr lang="it-IT" b="1" dirty="0" smtClean="0"/>
              <a:t>predestinazione</a:t>
            </a:r>
            <a:r>
              <a:rPr lang="it-IT" dirty="0" smtClean="0"/>
              <a:t>, e poi frate Martin Luther, che lo tenne per maestro.</a:t>
            </a:r>
          </a:p>
          <a:p>
            <a:r>
              <a:rPr lang="it-IT" dirty="0" smtClean="0"/>
              <a:t>In tema il mio </a:t>
            </a:r>
            <a:r>
              <a:rPr lang="it-IT" i="1" dirty="0" smtClean="0"/>
              <a:t>Della libertà </a:t>
            </a:r>
            <a:r>
              <a:rPr lang="it-IT" dirty="0" smtClean="0"/>
              <a:t>può aiutare a fare il punto usufruendo delle lezioni di molti pensatori, cristiani e non.</a:t>
            </a:r>
          </a:p>
          <a:p>
            <a:r>
              <a:rPr lang="it-IT" dirty="0" smtClean="0"/>
              <a:t>Nell’ultimo secolo sono intervenute anche le </a:t>
            </a:r>
            <a:r>
              <a:rPr lang="it-IT" b="1" dirty="0" smtClean="0"/>
              <a:t>neuroscienze</a:t>
            </a:r>
            <a:r>
              <a:rPr lang="it-IT" dirty="0" smtClean="0"/>
              <a:t> a dire cose importanti in tema, tra due estremi, quello «</a:t>
            </a:r>
            <a:r>
              <a:rPr lang="it-IT" b="1" dirty="0" smtClean="0"/>
              <a:t>spiritualista</a:t>
            </a:r>
            <a:r>
              <a:rPr lang="it-IT" dirty="0" smtClean="0"/>
              <a:t>» e quello «</a:t>
            </a:r>
            <a:r>
              <a:rPr lang="it-IT" b="1" dirty="0" err="1" smtClean="0"/>
              <a:t>bio</a:t>
            </a:r>
            <a:r>
              <a:rPr lang="it-IT" b="1" dirty="0" smtClean="0"/>
              <a:t>-materialista</a:t>
            </a:r>
            <a:r>
              <a:rPr lang="it-IT" dirty="0" smtClean="0"/>
              <a:t>» (un testo esemplare in tema è </a:t>
            </a:r>
            <a:r>
              <a:rPr lang="it-IT" i="1" dirty="0" smtClean="0"/>
              <a:t>Il declino della violenza</a:t>
            </a:r>
            <a:r>
              <a:rPr lang="it-IT" dirty="0" smtClean="0"/>
              <a:t> di Steven </a:t>
            </a:r>
            <a:r>
              <a:rPr lang="it-IT" dirty="0" err="1" smtClean="0"/>
              <a:t>Pinker</a:t>
            </a:r>
            <a:r>
              <a:rPr lang="it-IT" dirty="0" smtClean="0"/>
              <a:t>, ed. Feltrinelli 2010)</a:t>
            </a:r>
            <a:endParaRPr lang="it-IT" dirty="0"/>
          </a:p>
        </p:txBody>
      </p:sp>
    </p:spTree>
    <p:extLst>
      <p:ext uri="{BB962C8B-B14F-4D97-AF65-F5344CB8AC3E}">
        <p14:creationId xmlns:p14="http://schemas.microsoft.com/office/powerpoint/2010/main" val="77388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Quando operiamo in </a:t>
            </a:r>
            <a:r>
              <a:rPr lang="it-IT" i="1" dirty="0" smtClean="0"/>
              <a:t>ambito antropologico</a:t>
            </a:r>
            <a:r>
              <a:rPr lang="it-IT" dirty="0" smtClean="0"/>
              <a:t>, sia esso </a:t>
            </a:r>
            <a:r>
              <a:rPr lang="it-IT" b="1" dirty="0" smtClean="0"/>
              <a:t>filosofico</a:t>
            </a:r>
            <a:r>
              <a:rPr lang="it-IT" dirty="0" smtClean="0"/>
              <a:t>, sia esso </a:t>
            </a:r>
            <a:r>
              <a:rPr lang="it-IT" b="1" dirty="0" smtClean="0"/>
              <a:t>teologico</a:t>
            </a:r>
            <a:r>
              <a:rPr lang="it-IT" dirty="0" smtClean="0"/>
              <a:t> o </a:t>
            </a:r>
            <a:r>
              <a:rPr lang="it-IT" b="1" dirty="0" smtClean="0"/>
              <a:t>psicologico</a:t>
            </a:r>
            <a:r>
              <a:rPr lang="it-IT" dirty="0" smtClean="0"/>
              <a:t>, </a:t>
            </a:r>
            <a:r>
              <a:rPr lang="it-IT" i="1" dirty="0" smtClean="0"/>
              <a:t>ché le tre modalità disciplinari sono interconnesse</a:t>
            </a:r>
            <a:r>
              <a:rPr lang="it-IT" dirty="0" smtClean="0"/>
              <a:t>, si direbbe in metafisica, come </a:t>
            </a:r>
            <a:r>
              <a:rPr lang="it-IT" b="1" i="1" dirty="0" smtClean="0"/>
              <a:t>connessione necessaria del diverso</a:t>
            </a:r>
            <a:r>
              <a:rPr lang="it-IT" dirty="0" smtClean="0"/>
              <a:t>, dobbiamo cercare di tenere conto delle diverse, anche estreme e polari, visioni dell’uomo…</a:t>
            </a:r>
          </a:p>
          <a:p>
            <a:r>
              <a:rPr lang="it-IT" dirty="0" smtClean="0"/>
              <a:t>Possiamo trovare una corretta </a:t>
            </a:r>
            <a:r>
              <a:rPr lang="it-IT" i="1" dirty="0" err="1" smtClean="0"/>
              <a:t>medietas</a:t>
            </a:r>
            <a:r>
              <a:rPr lang="it-IT" dirty="0" smtClean="0"/>
              <a:t> nella concezione antropologica?</a:t>
            </a:r>
          </a:p>
          <a:p>
            <a:r>
              <a:rPr lang="it-IT" dirty="0" smtClean="0"/>
              <a:t>Penso che bisogna tenere conto, sia del fattore biologico-evoluzionistico, sia del fattore </a:t>
            </a:r>
            <a:r>
              <a:rPr lang="it-IT" dirty="0" err="1" smtClean="0"/>
              <a:t>psico</a:t>
            </a:r>
            <a:r>
              <a:rPr lang="it-IT" dirty="0" smtClean="0"/>
              <a:t>-spirituale: si dà infatti </a:t>
            </a:r>
            <a:r>
              <a:rPr lang="it-IT" i="1" dirty="0" smtClean="0"/>
              <a:t>una ulteriore sensibilità disciplinare </a:t>
            </a:r>
            <a:r>
              <a:rPr lang="it-IT" dirty="0" smtClean="0"/>
              <a:t>(chiamiamola così per il momento), quella della </a:t>
            </a:r>
            <a:r>
              <a:rPr lang="it-IT" b="1" dirty="0" err="1" smtClean="0"/>
              <a:t>bio</a:t>
            </a:r>
            <a:r>
              <a:rPr lang="it-IT" b="1" dirty="0" smtClean="0"/>
              <a:t>-etica</a:t>
            </a:r>
            <a:r>
              <a:rPr lang="it-IT" dirty="0" smtClean="0"/>
              <a:t>, e della </a:t>
            </a:r>
            <a:r>
              <a:rPr lang="it-IT" b="1" dirty="0" err="1" smtClean="0"/>
              <a:t>bio</a:t>
            </a:r>
            <a:r>
              <a:rPr lang="it-IT" b="1" dirty="0" smtClean="0"/>
              <a:t>-politica</a:t>
            </a:r>
            <a:r>
              <a:rPr lang="it-IT" dirty="0" smtClean="0"/>
              <a:t>, e della </a:t>
            </a:r>
            <a:r>
              <a:rPr lang="it-IT" b="1" dirty="0" err="1" smtClean="0"/>
              <a:t>bio</a:t>
            </a:r>
            <a:r>
              <a:rPr lang="it-IT" b="1" dirty="0" smtClean="0"/>
              <a:t>-sociologia</a:t>
            </a:r>
            <a:r>
              <a:rPr lang="it-IT" dirty="0" smtClean="0"/>
              <a:t>…</a:t>
            </a:r>
            <a:endParaRPr lang="it-IT" dirty="0"/>
          </a:p>
        </p:txBody>
      </p:sp>
    </p:spTree>
    <p:extLst>
      <p:ext uri="{BB962C8B-B14F-4D97-AF65-F5344CB8AC3E}">
        <p14:creationId xmlns:p14="http://schemas.microsoft.com/office/powerpoint/2010/main" val="2366729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Proviamo a seguire l’itinerario del volumetto citato, dalla classicità greca e dal periodo paleocristiano, fino ai giorni nostri.</a:t>
            </a:r>
          </a:p>
          <a:p>
            <a:r>
              <a:rPr lang="it-IT" dirty="0" smtClean="0"/>
              <a:t>Si parte da Platone e Aristotele, proseguendo poi con Agostino, Tommaso, Descartes, </a:t>
            </a:r>
            <a:r>
              <a:rPr lang="it-IT" dirty="0" err="1" smtClean="0"/>
              <a:t>Leibniz</a:t>
            </a:r>
            <a:r>
              <a:rPr lang="it-IT" dirty="0" smtClean="0"/>
              <a:t>, Bacon, Locke e Hume, Kant, </a:t>
            </a:r>
            <a:r>
              <a:rPr lang="it-IT" dirty="0" err="1" smtClean="0"/>
              <a:t>Hegel</a:t>
            </a:r>
            <a:r>
              <a:rPr lang="it-IT" dirty="0" smtClean="0"/>
              <a:t>, Kierkegaard, Nietzsche, </a:t>
            </a:r>
            <a:r>
              <a:rPr lang="it-IT" dirty="0" err="1" smtClean="0"/>
              <a:t>Heidegger</a:t>
            </a:r>
            <a:r>
              <a:rPr lang="it-IT" dirty="0" smtClean="0"/>
              <a:t>, i personalisti e gli esistenzialisti francesi e tedeschi, fino a pensatori italiani come </a:t>
            </a:r>
            <a:r>
              <a:rPr lang="it-IT" dirty="0" err="1" smtClean="0"/>
              <a:t>Pareyson</a:t>
            </a:r>
            <a:r>
              <a:rPr lang="it-IT" dirty="0" smtClean="0"/>
              <a:t>, la De Monticelli e i colleghi della Filosofia pratica di </a:t>
            </a:r>
            <a:r>
              <a:rPr lang="it-IT" b="1" i="1" dirty="0" err="1" smtClean="0"/>
              <a:t>Phronesis</a:t>
            </a:r>
            <a:r>
              <a:rPr lang="it-IT" dirty="0" smtClean="0"/>
              <a:t>.</a:t>
            </a:r>
          </a:p>
          <a:p>
            <a:r>
              <a:rPr lang="it-IT" dirty="0" smtClean="0"/>
              <a:t>Daremo uno sguardo insieme alla </a:t>
            </a:r>
            <a:r>
              <a:rPr lang="it-IT" b="1" i="1" dirty="0" smtClean="0"/>
              <a:t>Perimetrazione </a:t>
            </a:r>
            <a:r>
              <a:rPr lang="it-IT" b="1" i="1" dirty="0" err="1" smtClean="0"/>
              <a:t>delal</a:t>
            </a:r>
            <a:r>
              <a:rPr lang="it-IT" b="1" i="1" dirty="0" smtClean="0"/>
              <a:t> consulenza filosofica</a:t>
            </a:r>
            <a:r>
              <a:rPr lang="it-IT" dirty="0" smtClean="0"/>
              <a:t>, che risale a un documento approvato dalla Direzione nazionale, ultima redazione a mia cura, inserito come allegato nella L.4 del 2013 sulle «professioni non </a:t>
            </a:r>
            <a:r>
              <a:rPr lang="it-IT" dirty="0" err="1" smtClean="0"/>
              <a:t>ordinistiche</a:t>
            </a:r>
            <a:r>
              <a:rPr lang="it-IT" dirty="0" smtClean="0"/>
              <a:t>. </a:t>
            </a:r>
            <a:endParaRPr lang="it-IT" dirty="0"/>
          </a:p>
        </p:txBody>
      </p:sp>
    </p:spTree>
    <p:extLst>
      <p:ext uri="{BB962C8B-B14F-4D97-AF65-F5344CB8AC3E}">
        <p14:creationId xmlns:p14="http://schemas.microsoft.com/office/powerpoint/2010/main" val="20021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100" b="1" dirty="0" smtClean="0"/>
              <a:t/>
            </a:r>
            <a:br>
              <a:rPr lang="it-IT" sz="3100" b="1" dirty="0" smtClean="0"/>
            </a:br>
            <a:r>
              <a:rPr lang="it-IT" sz="3100" b="1" dirty="0"/>
              <a:t/>
            </a:r>
            <a:br>
              <a:rPr lang="it-IT" sz="3100" b="1" dirty="0"/>
            </a:br>
            <a:r>
              <a:rPr lang="it-IT" sz="3100" b="1" dirty="0" smtClean="0"/>
              <a:t/>
            </a:r>
            <a:br>
              <a:rPr lang="it-IT" sz="3100" b="1" dirty="0" smtClean="0"/>
            </a:br>
            <a:r>
              <a:rPr lang="it-IT" sz="3100" b="1" dirty="0"/>
              <a:t>P</a:t>
            </a:r>
            <a:r>
              <a:rPr lang="it-IT" sz="3100" b="1" dirty="0" smtClean="0"/>
              <a:t>rimi e</a:t>
            </a:r>
            <a:r>
              <a:rPr lang="it-IT" sz="3100" b="1" dirty="0" smtClean="0"/>
              <a:t>lementi comparativi </a:t>
            </a:r>
            <a:br>
              <a:rPr lang="it-IT" sz="3100" b="1" dirty="0" smtClean="0"/>
            </a:br>
            <a:r>
              <a:rPr lang="it-IT" sz="3100" b="1" dirty="0" smtClean="0"/>
              <a:t>fra </a:t>
            </a:r>
            <a:r>
              <a:rPr lang="it-IT" sz="3100" b="1" i="1" dirty="0" smtClean="0"/>
              <a:t>teologia,</a:t>
            </a:r>
            <a:r>
              <a:rPr lang="it-IT" sz="3100" b="1" dirty="0" smtClean="0"/>
              <a:t> </a:t>
            </a:r>
            <a:r>
              <a:rPr lang="it-IT" sz="3100" b="1" i="1" dirty="0" smtClean="0"/>
              <a:t>filosofia e psicoterapie</a:t>
            </a:r>
            <a:r>
              <a:rPr lang="it-IT" b="1" dirty="0"/>
              <a:t/>
            </a:r>
            <a:br>
              <a:rPr lang="it-IT" b="1" dirty="0"/>
            </a:br>
            <a:endParaRPr lang="it-IT" b="1"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a:t> </a:t>
            </a:r>
            <a:r>
              <a:rPr lang="it-IT" b="1" i="1" dirty="0" smtClean="0"/>
              <a:t>Premessa </a:t>
            </a:r>
            <a:endParaRPr lang="it-IT" b="1" i="1" dirty="0"/>
          </a:p>
          <a:p>
            <a:r>
              <a:rPr lang="it-IT" dirty="0"/>
              <a:t>Il </a:t>
            </a:r>
            <a:r>
              <a:rPr lang="it-IT" dirty="0" smtClean="0"/>
              <a:t>corso seminariale di cui qui parliamo si fonderà su </a:t>
            </a:r>
            <a:r>
              <a:rPr lang="it-IT" b="1" dirty="0" smtClean="0"/>
              <a:t>una </a:t>
            </a:r>
            <a:r>
              <a:rPr lang="it-IT" b="1" i="1" dirty="0" smtClean="0"/>
              <a:t>riflessione condivisa</a:t>
            </a:r>
            <a:r>
              <a:rPr lang="it-IT" b="1" dirty="0" smtClean="0"/>
              <a:t> e «circolare» - con e fra i corsisti - fra la </a:t>
            </a:r>
            <a:r>
              <a:rPr lang="it-IT" b="1" i="1" dirty="0" smtClean="0"/>
              <a:t>Teologia</a:t>
            </a:r>
            <a:r>
              <a:rPr lang="it-IT" b="1" dirty="0" smtClean="0"/>
              <a:t>, come «</a:t>
            </a:r>
            <a:r>
              <a:rPr lang="it-IT" b="1" i="1" dirty="0" smtClean="0"/>
              <a:t>scienza di scienze</a:t>
            </a:r>
            <a:r>
              <a:rPr lang="it-IT" b="1" dirty="0" smtClean="0"/>
              <a:t>» concernenti il «divino» e il suo rapporto con l’umano, e la </a:t>
            </a:r>
            <a:r>
              <a:rPr lang="it-IT" b="1" i="1" dirty="0" smtClean="0"/>
              <a:t>Filosofia</a:t>
            </a:r>
            <a:r>
              <a:rPr lang="it-IT" b="1" dirty="0" smtClean="0"/>
              <a:t>, come sua «</a:t>
            </a:r>
            <a:r>
              <a:rPr lang="it-IT" b="1" i="1" dirty="0" err="1" smtClean="0"/>
              <a:t>ancilla</a:t>
            </a:r>
            <a:r>
              <a:rPr lang="it-IT" b="1" dirty="0" smtClean="0"/>
              <a:t>», nel senso «</a:t>
            </a:r>
            <a:r>
              <a:rPr lang="it-IT" b="1" dirty="0" err="1" smtClean="0"/>
              <a:t>tommasiano</a:t>
            </a:r>
            <a:r>
              <a:rPr lang="it-IT" b="1" dirty="0" smtClean="0"/>
              <a:t>» del termine che, come è noto, non sottolinea una pretesa inferiorità della filosofia rispetto alla teologia, ma la sua indispensabilità: si presuppone una conoscenza filosofica proprio per «</a:t>
            </a:r>
            <a:r>
              <a:rPr lang="it-IT" b="1" i="1" dirty="0" smtClean="0"/>
              <a:t>fare una buona teologia</a:t>
            </a:r>
            <a:r>
              <a:rPr lang="it-IT" b="1" dirty="0" smtClean="0"/>
              <a:t>», premessa indispensabile per una buona pastorale</a:t>
            </a:r>
            <a:r>
              <a:rPr lang="it-IT" dirty="0" smtClean="0"/>
              <a:t>.</a:t>
            </a:r>
          </a:p>
          <a:p>
            <a:pPr marL="0" indent="0">
              <a:buNone/>
            </a:pPr>
            <a:endParaRPr lang="it-IT" dirty="0" smtClean="0"/>
          </a:p>
          <a:p>
            <a:r>
              <a:rPr lang="it-IT" dirty="0" smtClean="0"/>
              <a:t>Dopo di ciò cercheremo di declinare i </a:t>
            </a:r>
            <a:r>
              <a:rPr lang="it-IT" i="1" dirty="0" smtClean="0"/>
              <a:t>fondamenti</a:t>
            </a:r>
            <a:r>
              <a:rPr lang="it-IT" dirty="0" smtClean="0"/>
              <a:t> dei due «plessi» scientifici, per poi approfondire gli interessanti </a:t>
            </a:r>
            <a:r>
              <a:rPr lang="it-IT" b="1" dirty="0" smtClean="0"/>
              <a:t>punti di </a:t>
            </a:r>
            <a:r>
              <a:rPr lang="it-IT" b="1" i="1" dirty="0" smtClean="0"/>
              <a:t>tangenza</a:t>
            </a:r>
            <a:r>
              <a:rPr lang="it-IT" b="1" dirty="0" smtClean="0"/>
              <a:t> e di </a:t>
            </a:r>
            <a:r>
              <a:rPr lang="it-IT" b="1" i="1" dirty="0" smtClean="0"/>
              <a:t>collaborazione</a:t>
            </a:r>
            <a:r>
              <a:rPr lang="it-IT" b="1" dirty="0" smtClean="0"/>
              <a:t> </a:t>
            </a:r>
            <a:r>
              <a:rPr lang="it-IT" dirty="0" smtClean="0"/>
              <a:t>che possono darsi, </a:t>
            </a:r>
            <a:r>
              <a:rPr lang="it-IT" b="1" dirty="0" smtClean="0"/>
              <a:t>soprattutto sul piano pratico, ad esempio </a:t>
            </a:r>
            <a:r>
              <a:rPr lang="it-IT" b="1" dirty="0"/>
              <a:t>f</a:t>
            </a:r>
            <a:r>
              <a:rPr lang="it-IT" b="1" dirty="0" smtClean="0"/>
              <a:t>ra la </a:t>
            </a:r>
            <a:r>
              <a:rPr lang="it-IT" b="1" i="1" dirty="0" smtClean="0"/>
              <a:t>consulenza filosofica individuale </a:t>
            </a:r>
            <a:r>
              <a:rPr lang="it-IT" b="1" dirty="0" smtClean="0"/>
              <a:t>e la </a:t>
            </a:r>
            <a:r>
              <a:rPr lang="it-IT" b="1" i="1" dirty="0" smtClean="0"/>
              <a:t>direzione spirituale</a:t>
            </a:r>
            <a:r>
              <a:rPr lang="it-IT" b="1" dirty="0" smtClean="0"/>
              <a:t>, senza trascurare il versante connesso delle varie </a:t>
            </a:r>
            <a:r>
              <a:rPr lang="it-IT" b="1" i="1" dirty="0" smtClean="0"/>
              <a:t>psicoterapie</a:t>
            </a:r>
            <a:r>
              <a:rPr lang="it-IT" dirty="0" smtClean="0"/>
              <a:t>.</a:t>
            </a:r>
          </a:p>
        </p:txBody>
      </p:sp>
    </p:spTree>
    <p:extLst>
      <p:ext uri="{BB962C8B-B14F-4D97-AF65-F5344CB8AC3E}">
        <p14:creationId xmlns:p14="http://schemas.microsoft.com/office/powerpoint/2010/main" val="1368094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92500"/>
          </a:bodyPr>
          <a:lstStyle/>
          <a:p>
            <a:r>
              <a:rPr lang="it-IT" dirty="0" smtClean="0"/>
              <a:t>Può essere utile a questo punto dare uno sguardo a una </a:t>
            </a:r>
            <a:r>
              <a:rPr lang="it-IT" b="1" dirty="0" smtClean="0"/>
              <a:t>sintesi di antropologia filosofico-morale</a:t>
            </a:r>
            <a:r>
              <a:rPr lang="it-IT" dirty="0" smtClean="0"/>
              <a:t>, la quale ci può introdurre più propriamente all’esercizio…</a:t>
            </a:r>
          </a:p>
          <a:p>
            <a:r>
              <a:rPr lang="it-IT" dirty="0" smtClean="0"/>
              <a:t>Si tratta di approfondire, in sostanza, </a:t>
            </a:r>
            <a:r>
              <a:rPr lang="it-IT" b="1" dirty="0" smtClean="0"/>
              <a:t>la logicità di un’etica del fine</a:t>
            </a:r>
            <a:r>
              <a:rPr lang="it-IT" dirty="0" smtClean="0"/>
              <a:t>, che appartiene, certamente alla «</a:t>
            </a:r>
            <a:r>
              <a:rPr lang="it-IT" i="1" dirty="0" smtClean="0"/>
              <a:t>scelta cristiana</a:t>
            </a:r>
            <a:r>
              <a:rPr lang="it-IT" dirty="0" smtClean="0"/>
              <a:t>», ma che non stona anche nell’ambito di una scelta di umanesimo laico, anche per dipanare l’enorme confusione oggi esistente sul tema dell’umanesimo o del «nuovo umanesimo».</a:t>
            </a:r>
          </a:p>
          <a:p>
            <a:r>
              <a:rPr lang="it-IT" b="1" dirty="0" smtClean="0"/>
              <a:t>Noi parliamo dell’uomo e di ciò che gli concerne</a:t>
            </a:r>
            <a:r>
              <a:rPr lang="it-IT" dirty="0" smtClean="0"/>
              <a:t>, senza timore di utilizzare tutti i </a:t>
            </a:r>
            <a:r>
              <a:rPr lang="it-IT" dirty="0" err="1" smtClean="0"/>
              <a:t>saperi</a:t>
            </a:r>
            <a:r>
              <a:rPr lang="it-IT" dirty="0" smtClean="0"/>
              <a:t> fondati su ricerche serie.</a:t>
            </a:r>
            <a:endParaRPr lang="it-IT" dirty="0"/>
          </a:p>
        </p:txBody>
      </p:sp>
    </p:spTree>
    <p:extLst>
      <p:ext uri="{BB962C8B-B14F-4D97-AF65-F5344CB8AC3E}">
        <p14:creationId xmlns:p14="http://schemas.microsoft.com/office/powerpoint/2010/main" val="1727687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Fondamenti teologici</a:t>
            </a:r>
            <a:endParaRPr lang="it-IT" b="1" dirty="0"/>
          </a:p>
        </p:txBody>
      </p:sp>
      <p:sp>
        <p:nvSpPr>
          <p:cNvPr id="3" name="Segnaposto contenuto 2"/>
          <p:cNvSpPr>
            <a:spLocks noGrp="1"/>
          </p:cNvSpPr>
          <p:nvPr>
            <p:ph idx="1"/>
          </p:nvPr>
        </p:nvSpPr>
        <p:spPr/>
        <p:txBody>
          <a:bodyPr>
            <a:normAutofit lnSpcReduction="10000"/>
          </a:bodyPr>
          <a:lstStyle/>
          <a:p>
            <a:r>
              <a:rPr lang="it-IT" dirty="0" smtClean="0"/>
              <a:t>Le </a:t>
            </a:r>
            <a:r>
              <a:rPr lang="it-IT" b="1" i="1" dirty="0" smtClean="0"/>
              <a:t>Beatitudini </a:t>
            </a:r>
            <a:r>
              <a:rPr lang="it-IT" b="1" i="1" dirty="0" err="1" smtClean="0"/>
              <a:t>matteane</a:t>
            </a:r>
            <a:r>
              <a:rPr lang="it-IT" b="1" i="1" dirty="0" smtClean="0"/>
              <a:t> </a:t>
            </a:r>
            <a:r>
              <a:rPr lang="it-IT" dirty="0" smtClean="0"/>
              <a:t>(5, 1-10)</a:t>
            </a:r>
            <a:r>
              <a:rPr lang="it-IT" i="1" dirty="0" smtClean="0"/>
              <a:t> </a:t>
            </a:r>
            <a:r>
              <a:rPr lang="it-IT" dirty="0" smtClean="0"/>
              <a:t>possono essere il nostro modello ispiratore evangelico-scritturistico. Leggiamole, magari andando anche oltre, fino alle cosiddette «avversative» (5, 21-48), che seguono le Beatitudini nel testo. </a:t>
            </a:r>
            <a:r>
              <a:rPr lang="it-IT" smtClean="0"/>
              <a:t>Leggiamole insieme…</a:t>
            </a:r>
            <a:endParaRPr lang="it-IT" dirty="0" smtClean="0"/>
          </a:p>
          <a:p>
            <a:r>
              <a:rPr lang="it-IT" dirty="0" smtClean="0"/>
              <a:t>San Paolo e sant’Agostino devono poi costituire gli altri nostri modelli, senza trascurare un cenno ad altri memorabili figure, sia del plesso occidentale, sia di quello orientale (soprattutto Origene di Alessandria).</a:t>
            </a:r>
          </a:p>
          <a:p>
            <a:r>
              <a:rPr lang="it-IT" dirty="0" smtClean="0"/>
              <a:t>Paolo va studiato soprattutto nella </a:t>
            </a:r>
            <a:r>
              <a:rPr lang="it-IT" i="1" dirty="0" smtClean="0"/>
              <a:t>I lettera ai Corinzi</a:t>
            </a:r>
            <a:r>
              <a:rPr lang="it-IT" dirty="0" smtClean="0"/>
              <a:t>, </a:t>
            </a:r>
            <a:r>
              <a:rPr lang="it-IT" b="1" i="1" dirty="0" smtClean="0"/>
              <a:t>nell’Inno alla carità </a:t>
            </a:r>
            <a:r>
              <a:rPr lang="it-IT" dirty="0" smtClean="0"/>
              <a:t>(13, 1-13): leggiamolo insieme…</a:t>
            </a:r>
            <a:endParaRPr lang="it-IT" dirty="0"/>
          </a:p>
        </p:txBody>
      </p:sp>
    </p:spTree>
    <p:extLst>
      <p:ext uri="{BB962C8B-B14F-4D97-AF65-F5344CB8AC3E}">
        <p14:creationId xmlns:p14="http://schemas.microsoft.com/office/powerpoint/2010/main" val="2232421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Agostino</a:t>
            </a:r>
            <a:r>
              <a:rPr lang="it-IT" dirty="0" smtClean="0"/>
              <a:t> può esserci utile soprattutto con il suo memorabile testo de le «</a:t>
            </a:r>
            <a:r>
              <a:rPr lang="it-IT" b="1" i="1" dirty="0" err="1" smtClean="0"/>
              <a:t>Confessiones</a:t>
            </a:r>
            <a:r>
              <a:rPr lang="it-IT" dirty="0" smtClean="0"/>
              <a:t>», di cui suggerirei la lettura: in particolare del Libro 11.</a:t>
            </a:r>
          </a:p>
          <a:p>
            <a:r>
              <a:rPr lang="it-IT" dirty="0" smtClean="0"/>
              <a:t>Lettura da comodino e da viaggio, cari amici.</a:t>
            </a:r>
          </a:p>
          <a:p>
            <a:r>
              <a:rPr lang="it-IT" b="1" dirty="0" smtClean="0"/>
              <a:t>Tommaso d’Aquino </a:t>
            </a:r>
            <a:r>
              <a:rPr lang="it-IT" dirty="0" smtClean="0"/>
              <a:t>va studiato soprattutto nella parte delle </a:t>
            </a:r>
            <a:r>
              <a:rPr lang="it-IT" b="1" i="1" dirty="0" smtClean="0"/>
              <a:t>virtù</a:t>
            </a:r>
            <a:r>
              <a:rPr lang="it-IT" dirty="0" smtClean="0"/>
              <a:t> e dei </a:t>
            </a:r>
            <a:r>
              <a:rPr lang="it-IT" b="1" i="1" dirty="0" smtClean="0"/>
              <a:t>vizi</a:t>
            </a:r>
            <a:r>
              <a:rPr lang="it-IT" dirty="0" smtClean="0"/>
              <a:t>, presenti nella </a:t>
            </a:r>
            <a:r>
              <a:rPr lang="it-IT" b="1" dirty="0" smtClean="0"/>
              <a:t>Summa </a:t>
            </a:r>
            <a:r>
              <a:rPr lang="it-IT" b="1" dirty="0" err="1" smtClean="0"/>
              <a:t>Theologiae</a:t>
            </a:r>
            <a:r>
              <a:rPr lang="it-IT" b="1" dirty="0" smtClean="0"/>
              <a:t> </a:t>
            </a:r>
            <a:r>
              <a:rPr lang="it-IT" dirty="0" smtClean="0"/>
              <a:t>- </a:t>
            </a:r>
            <a:r>
              <a:rPr lang="it-IT" b="1" i="1" dirty="0" err="1" smtClean="0"/>
              <a:t>Secunda</a:t>
            </a:r>
            <a:r>
              <a:rPr lang="it-IT" b="1" i="1" dirty="0" smtClean="0"/>
              <a:t> </a:t>
            </a:r>
            <a:r>
              <a:rPr lang="it-IT" b="1" i="1" dirty="0" err="1" smtClean="0"/>
              <a:t>secundae</a:t>
            </a:r>
            <a:r>
              <a:rPr lang="it-IT" dirty="0" smtClean="0"/>
              <a:t>: </a:t>
            </a:r>
            <a:r>
              <a:rPr lang="it-IT" i="1" smtClean="0"/>
              <a:t>quaestiones</a:t>
            </a:r>
            <a:r>
              <a:rPr lang="it-IT" smtClean="0"/>
              <a:t>…</a:t>
            </a:r>
            <a:endParaRPr lang="it-IT" dirty="0" smtClean="0"/>
          </a:p>
          <a:p>
            <a:r>
              <a:rPr lang="it-IT" dirty="0" smtClean="0"/>
              <a:t>Le virtù oggi vengono chiamate </a:t>
            </a:r>
            <a:r>
              <a:rPr lang="it-IT" i="1" dirty="0" smtClean="0"/>
              <a:t>valori </a:t>
            </a:r>
            <a:r>
              <a:rPr lang="it-IT" dirty="0" smtClean="0"/>
              <a:t>e/ o </a:t>
            </a:r>
            <a:r>
              <a:rPr lang="it-IT" i="1" dirty="0" smtClean="0"/>
              <a:t>principi</a:t>
            </a:r>
            <a:r>
              <a:rPr lang="it-IT" dirty="0" smtClean="0"/>
              <a:t>, e sono sempre quelle elencate da Platone, Aristotele, Agostino, Giovanni Cassiano, Tommaso…</a:t>
            </a:r>
          </a:p>
          <a:p>
            <a:r>
              <a:rPr lang="it-IT" dirty="0" smtClean="0"/>
              <a:t>Un autore moderno da considerare è </a:t>
            </a:r>
            <a:r>
              <a:rPr lang="it-IT" dirty="0" err="1" smtClean="0"/>
              <a:t>Max</a:t>
            </a:r>
            <a:r>
              <a:rPr lang="it-IT" dirty="0" smtClean="0"/>
              <a:t> </a:t>
            </a:r>
            <a:r>
              <a:rPr lang="it-IT" dirty="0" err="1" smtClean="0"/>
              <a:t>Scheler</a:t>
            </a:r>
            <a:r>
              <a:rPr lang="it-IT" i="1" dirty="0" smtClean="0"/>
              <a:t>.</a:t>
            </a:r>
            <a:endParaRPr lang="it-IT" i="1" dirty="0"/>
          </a:p>
        </p:txBody>
      </p:sp>
    </p:spTree>
    <p:extLst>
      <p:ext uri="{BB962C8B-B14F-4D97-AF65-F5344CB8AC3E}">
        <p14:creationId xmlns:p14="http://schemas.microsoft.com/office/powerpoint/2010/main" val="866344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plesso virtuoso</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Nel nostro percorso, se ci incamminiamo nei complessi ambiti della </a:t>
            </a:r>
            <a:r>
              <a:rPr lang="it-IT" b="1" dirty="0" smtClean="0"/>
              <a:t>Filosofia morale</a:t>
            </a:r>
            <a:r>
              <a:rPr lang="it-IT" dirty="0" smtClean="0"/>
              <a:t>, o </a:t>
            </a:r>
            <a:r>
              <a:rPr lang="it-IT" b="1" dirty="0" smtClean="0"/>
              <a:t>Etica</a:t>
            </a:r>
            <a:r>
              <a:rPr lang="it-IT" dirty="0" smtClean="0"/>
              <a:t>, non possiamo trascurare il tema delle «virtù umane».</a:t>
            </a:r>
          </a:p>
          <a:p>
            <a:r>
              <a:rPr lang="it-IT" dirty="0" smtClean="0"/>
              <a:t>Esse sono gli «</a:t>
            </a:r>
            <a:r>
              <a:rPr lang="it-IT" i="1" dirty="0" smtClean="0"/>
              <a:t>abiti</a:t>
            </a:r>
            <a:r>
              <a:rPr lang="it-IT" dirty="0" smtClean="0"/>
              <a:t>» (</a:t>
            </a:r>
            <a:r>
              <a:rPr lang="it-IT" dirty="0" err="1" smtClean="0"/>
              <a:t>lat</a:t>
            </a:r>
            <a:r>
              <a:rPr lang="it-IT" dirty="0" smtClean="0"/>
              <a:t>. </a:t>
            </a:r>
            <a:r>
              <a:rPr lang="it-IT" b="1" i="1" dirty="0" smtClean="0"/>
              <a:t>Habitus</a:t>
            </a:r>
            <a:r>
              <a:rPr lang="it-IT" dirty="0" smtClean="0"/>
              <a:t>) comportamentali che caratterizzano la scelta per il «</a:t>
            </a:r>
            <a:r>
              <a:rPr lang="it-IT" i="1" dirty="0" smtClean="0"/>
              <a:t>bene</a:t>
            </a:r>
            <a:r>
              <a:rPr lang="it-IT" dirty="0" smtClean="0"/>
              <a:t>» della persona, che esercita la sua propria </a:t>
            </a:r>
            <a:r>
              <a:rPr lang="it-IT" i="1" dirty="0" smtClean="0"/>
              <a:t>libertà</a:t>
            </a:r>
            <a:r>
              <a:rPr lang="it-IT" dirty="0" smtClean="0"/>
              <a:t>, nei limiti che abbiamo visto.</a:t>
            </a:r>
          </a:p>
          <a:p>
            <a:r>
              <a:rPr lang="it-IT" b="1" dirty="0" smtClean="0"/>
              <a:t>Il loro elenco si fa risalire, come abbiamo detto, ai grandi Greci e in seguito alla considerazione che la teologia cristiana ha mostrato verso quelle virtù, facendole proprie. L’elenco di Platone è pressoché identico all’elenco che ne fa papa Gregorio Magno, in questo modo confermando il flusso unitario che si può riscontrare tra il pensiero greco e il pensiero cristiano</a:t>
            </a:r>
            <a:r>
              <a:rPr lang="it-IT" dirty="0" smtClean="0"/>
              <a:t>. Proviamo ad analizzarle, se pur brevemente.</a:t>
            </a:r>
            <a:endParaRPr lang="it-IT" dirty="0"/>
          </a:p>
        </p:txBody>
      </p:sp>
    </p:spTree>
    <p:extLst>
      <p:ext uri="{BB962C8B-B14F-4D97-AF65-F5344CB8AC3E}">
        <p14:creationId xmlns:p14="http://schemas.microsoft.com/office/powerpoint/2010/main" val="3815714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virtù di </a:t>
            </a:r>
            <a:r>
              <a:rPr lang="it-IT" b="1" i="1" dirty="0" smtClean="0"/>
              <a:t>Prudenza</a:t>
            </a:r>
            <a:endParaRPr lang="it-IT" b="1" i="1" dirty="0"/>
          </a:p>
        </p:txBody>
      </p:sp>
      <p:sp>
        <p:nvSpPr>
          <p:cNvPr id="3" name="Segnaposto contenuto 2"/>
          <p:cNvSpPr>
            <a:spLocks noGrp="1"/>
          </p:cNvSpPr>
          <p:nvPr>
            <p:ph idx="1"/>
          </p:nvPr>
        </p:nvSpPr>
        <p:spPr/>
        <p:txBody>
          <a:bodyPr>
            <a:normAutofit lnSpcReduction="10000"/>
          </a:bodyPr>
          <a:lstStyle/>
          <a:p>
            <a:r>
              <a:rPr lang="it-IT" altLang="it-IT" dirty="0">
                <a:latin typeface="Arial" charset="0"/>
                <a:cs typeface="Times New Roman" pitchFamily="18" charset="0"/>
              </a:rPr>
              <a:t>La </a:t>
            </a:r>
            <a:r>
              <a:rPr lang="it-IT" altLang="it-IT" b="1" dirty="0">
                <a:latin typeface="Arial" charset="0"/>
                <a:cs typeface="Times New Roman" pitchFamily="18" charset="0"/>
              </a:rPr>
              <a:t>Prudenza</a:t>
            </a:r>
            <a:r>
              <a:rPr lang="it-IT" altLang="it-IT" dirty="0">
                <a:latin typeface="Arial" charset="0"/>
                <a:cs typeface="Times New Roman" pitchFamily="18" charset="0"/>
              </a:rPr>
              <a:t> va scomposta nelle sue parti costitutive: </a:t>
            </a:r>
            <a:endParaRPr lang="it-IT" altLang="it-IT" dirty="0" smtClean="0">
              <a:latin typeface="Arial" charset="0"/>
              <a:cs typeface="Times New Roman" pitchFamily="18" charset="0"/>
            </a:endParaRPr>
          </a:p>
          <a:p>
            <a:pPr marL="514350" indent="-514350">
              <a:buAutoNum type="alphaLcParenR"/>
            </a:pPr>
            <a:r>
              <a:rPr lang="it-IT" altLang="it-IT" u="sng" dirty="0" smtClean="0">
                <a:latin typeface="Arial" charset="0"/>
                <a:cs typeface="Times New Roman" pitchFamily="18" charset="0"/>
              </a:rPr>
              <a:t>parti </a:t>
            </a:r>
            <a:r>
              <a:rPr lang="it-IT" altLang="it-IT" u="sng" dirty="0">
                <a:latin typeface="Arial" charset="0"/>
                <a:cs typeface="Times New Roman" pitchFamily="18" charset="0"/>
              </a:rPr>
              <a:t>soggettive</a:t>
            </a:r>
            <a:r>
              <a:rPr lang="it-IT" altLang="it-IT" dirty="0">
                <a:latin typeface="Arial" charset="0"/>
                <a:cs typeface="Times New Roman" pitchFamily="18" charset="0"/>
              </a:rPr>
              <a:t>: </a:t>
            </a:r>
            <a:r>
              <a:rPr lang="it-IT" altLang="it-IT" i="1" dirty="0">
                <a:latin typeface="Arial" charset="0"/>
                <a:cs typeface="Times New Roman" pitchFamily="18" charset="0"/>
              </a:rPr>
              <a:t>memoria, intelligenza, docilità, solerzia, razionalità, provvidenza, circospezione, cautela</a:t>
            </a:r>
            <a:r>
              <a:rPr lang="it-IT" altLang="it-IT" dirty="0">
                <a:latin typeface="Arial" charset="0"/>
                <a:cs typeface="Times New Roman" pitchFamily="18" charset="0"/>
              </a:rPr>
              <a:t>, </a:t>
            </a:r>
            <a:endParaRPr lang="it-IT" altLang="it-IT" dirty="0" smtClean="0">
              <a:latin typeface="Arial" charset="0"/>
              <a:cs typeface="Times New Roman" pitchFamily="18" charset="0"/>
            </a:endParaRPr>
          </a:p>
          <a:p>
            <a:pPr marL="514350" indent="-514350">
              <a:buAutoNum type="alphaLcParenR"/>
            </a:pPr>
            <a:r>
              <a:rPr lang="it-IT" altLang="it-IT" dirty="0" smtClean="0">
                <a:latin typeface="Arial" charset="0"/>
                <a:cs typeface="Times New Roman" pitchFamily="18" charset="0"/>
              </a:rPr>
              <a:t>b</a:t>
            </a:r>
            <a:r>
              <a:rPr lang="it-IT" altLang="it-IT" i="1" dirty="0">
                <a:latin typeface="Arial" charset="0"/>
                <a:cs typeface="Times New Roman" pitchFamily="18" charset="0"/>
              </a:rPr>
              <a:t>) </a:t>
            </a:r>
            <a:r>
              <a:rPr lang="it-IT" altLang="it-IT" u="sng" dirty="0">
                <a:latin typeface="Arial" charset="0"/>
                <a:cs typeface="Times New Roman" pitchFamily="18" charset="0"/>
              </a:rPr>
              <a:t>parti integranti</a:t>
            </a:r>
            <a:r>
              <a:rPr lang="it-IT" altLang="it-IT" dirty="0">
                <a:latin typeface="Arial" charset="0"/>
                <a:cs typeface="Times New Roman" pitchFamily="18" charset="0"/>
              </a:rPr>
              <a:t>: </a:t>
            </a:r>
            <a:r>
              <a:rPr lang="it-IT" altLang="it-IT" i="1" dirty="0">
                <a:latin typeface="Arial" charset="0"/>
                <a:cs typeface="Times New Roman" pitchFamily="18" charset="0"/>
              </a:rPr>
              <a:t>prudenza individuale, prudenza politica, prudenza economica, prudenza sociale</a:t>
            </a:r>
            <a:r>
              <a:rPr lang="it-IT" altLang="it-IT" dirty="0">
                <a:latin typeface="Arial" charset="0"/>
                <a:cs typeface="Times New Roman" pitchFamily="18" charset="0"/>
              </a:rPr>
              <a:t>; </a:t>
            </a:r>
            <a:endParaRPr lang="it-IT" altLang="it-IT" dirty="0" smtClean="0">
              <a:latin typeface="Arial" charset="0"/>
              <a:cs typeface="Times New Roman" pitchFamily="18" charset="0"/>
            </a:endParaRPr>
          </a:p>
          <a:p>
            <a:pPr marL="514350" indent="-514350">
              <a:buAutoNum type="alphaLcParenR"/>
            </a:pPr>
            <a:r>
              <a:rPr lang="it-IT" altLang="it-IT" dirty="0" smtClean="0">
                <a:latin typeface="Arial" charset="0"/>
                <a:cs typeface="Times New Roman" pitchFamily="18" charset="0"/>
              </a:rPr>
              <a:t>c</a:t>
            </a:r>
            <a:r>
              <a:rPr lang="it-IT" altLang="it-IT" dirty="0">
                <a:latin typeface="Arial" charset="0"/>
                <a:cs typeface="Times New Roman" pitchFamily="18" charset="0"/>
              </a:rPr>
              <a:t>) </a:t>
            </a:r>
            <a:r>
              <a:rPr lang="it-IT" altLang="it-IT" u="sng" dirty="0">
                <a:latin typeface="Arial" charset="0"/>
                <a:cs typeface="Times New Roman" pitchFamily="18" charset="0"/>
              </a:rPr>
              <a:t>parti potenziali</a:t>
            </a:r>
            <a:r>
              <a:rPr lang="it-IT" altLang="it-IT" dirty="0">
                <a:latin typeface="Arial" charset="0"/>
                <a:cs typeface="Times New Roman" pitchFamily="18" charset="0"/>
              </a:rPr>
              <a:t>: </a:t>
            </a:r>
            <a:r>
              <a:rPr lang="it-IT" altLang="it-IT" i="1" dirty="0" err="1">
                <a:latin typeface="Arial" charset="0"/>
                <a:cs typeface="Times New Roman" pitchFamily="18" charset="0"/>
              </a:rPr>
              <a:t>eubulia</a:t>
            </a:r>
            <a:r>
              <a:rPr lang="it-IT" altLang="it-IT" i="1" dirty="0">
                <a:latin typeface="Arial" charset="0"/>
                <a:cs typeface="Times New Roman" pitchFamily="18" charset="0"/>
              </a:rPr>
              <a:t>, sinesi, gnome</a:t>
            </a:r>
            <a:r>
              <a:rPr lang="it-IT" altLang="it-IT" dirty="0" smtClean="0">
                <a:latin typeface="Arial" charset="0"/>
                <a:cs typeface="Times New Roman" pitchFamily="18" charset="0"/>
              </a:rPr>
              <a:t>.</a:t>
            </a:r>
          </a:p>
          <a:p>
            <a:pPr marL="0" indent="0">
              <a:buNone/>
            </a:pPr>
            <a:r>
              <a:rPr lang="it-IT" altLang="it-IT" dirty="0" smtClean="0">
                <a:latin typeface="Arial" charset="0"/>
                <a:cs typeface="Times New Roman" pitchFamily="18" charset="0"/>
              </a:rPr>
              <a:t>È anche considerata </a:t>
            </a:r>
            <a:r>
              <a:rPr lang="it-IT" altLang="it-IT" b="1" i="1" dirty="0" smtClean="0">
                <a:latin typeface="Arial" charset="0"/>
                <a:cs typeface="Times New Roman" pitchFamily="18" charset="0"/>
              </a:rPr>
              <a:t>caput </a:t>
            </a:r>
            <a:r>
              <a:rPr lang="it-IT" altLang="it-IT" b="1" i="1" dirty="0" err="1" smtClean="0">
                <a:latin typeface="Arial" charset="0"/>
                <a:cs typeface="Times New Roman" pitchFamily="18" charset="0"/>
              </a:rPr>
              <a:t>virtutum</a:t>
            </a:r>
            <a:r>
              <a:rPr lang="it-IT" altLang="it-IT" dirty="0" smtClean="0">
                <a:latin typeface="Arial" charset="0"/>
                <a:cs typeface="Times New Roman" pitchFamily="18" charset="0"/>
              </a:rPr>
              <a:t>, cioè una virtù che costituisce una guida per la gestione anche delle altre virtù, attutendo o rinforzando…</a:t>
            </a:r>
          </a:p>
          <a:p>
            <a:endParaRPr lang="it-IT" altLang="it-IT" dirty="0">
              <a:latin typeface="Arial" charset="0"/>
              <a:cs typeface="Times New Roman" pitchFamily="18" charset="0"/>
            </a:endParaRPr>
          </a:p>
          <a:p>
            <a:pPr marL="0" indent="0">
              <a:buNone/>
            </a:pPr>
            <a:endParaRPr lang="it-IT" dirty="0"/>
          </a:p>
        </p:txBody>
      </p:sp>
    </p:spTree>
    <p:extLst>
      <p:ext uri="{BB962C8B-B14F-4D97-AF65-F5344CB8AC3E}">
        <p14:creationId xmlns:p14="http://schemas.microsoft.com/office/powerpoint/2010/main" val="4175228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virtù di </a:t>
            </a:r>
            <a:r>
              <a:rPr lang="it-IT" b="1" i="1" dirty="0" smtClean="0"/>
              <a:t>Giustizia</a:t>
            </a:r>
            <a:endParaRPr lang="it-IT" b="1" i="1" dirty="0"/>
          </a:p>
        </p:txBody>
      </p:sp>
      <p:sp>
        <p:nvSpPr>
          <p:cNvPr id="3" name="Segnaposto contenuto 2"/>
          <p:cNvSpPr>
            <a:spLocks noGrp="1"/>
          </p:cNvSpPr>
          <p:nvPr>
            <p:ph idx="1"/>
          </p:nvPr>
        </p:nvSpPr>
        <p:spPr/>
        <p:txBody>
          <a:bodyPr>
            <a:normAutofit lnSpcReduction="10000"/>
          </a:bodyPr>
          <a:lstStyle/>
          <a:p>
            <a:r>
              <a:rPr lang="it-IT" altLang="it-IT" dirty="0">
                <a:latin typeface="Arial" charset="0"/>
                <a:cs typeface="Times New Roman" pitchFamily="18" charset="0"/>
              </a:rPr>
              <a:t>La</a:t>
            </a:r>
            <a:r>
              <a:rPr lang="it-IT" altLang="it-IT" b="1" dirty="0">
                <a:latin typeface="Arial" charset="0"/>
                <a:cs typeface="Times New Roman" pitchFamily="18" charset="0"/>
              </a:rPr>
              <a:t> Giustizia </a:t>
            </a:r>
            <a:r>
              <a:rPr lang="it-IT" altLang="it-IT" dirty="0">
                <a:latin typeface="Arial" charset="0"/>
                <a:cs typeface="Times New Roman" pitchFamily="18" charset="0"/>
              </a:rPr>
              <a:t>va coniugata nelle sue tre dimensioni: a) generale, o politico-sociale; b) di scambio, o contrattuale; c) distributiva, o di solidarietà (welfare). Aspetti particolari possono essere considerati anche la </a:t>
            </a:r>
            <a:r>
              <a:rPr lang="it-IT" altLang="it-IT" i="1" dirty="0">
                <a:latin typeface="Arial" charset="0"/>
                <a:cs typeface="Times New Roman" pitchFamily="18" charset="0"/>
              </a:rPr>
              <a:t>magnificenza</a:t>
            </a:r>
            <a:r>
              <a:rPr lang="it-IT" altLang="it-IT" dirty="0">
                <a:latin typeface="Arial" charset="0"/>
                <a:cs typeface="Times New Roman" pitchFamily="18" charset="0"/>
              </a:rPr>
              <a:t>, la </a:t>
            </a:r>
            <a:r>
              <a:rPr lang="it-IT" altLang="it-IT" i="1" dirty="0">
                <a:latin typeface="Arial" charset="0"/>
                <a:cs typeface="Times New Roman" pitchFamily="18" charset="0"/>
              </a:rPr>
              <a:t>munificenza</a:t>
            </a:r>
            <a:r>
              <a:rPr lang="it-IT" altLang="it-IT" dirty="0">
                <a:latin typeface="Arial" charset="0"/>
                <a:cs typeface="Times New Roman" pitchFamily="18" charset="0"/>
              </a:rPr>
              <a:t> e la </a:t>
            </a:r>
            <a:r>
              <a:rPr lang="it-IT" altLang="it-IT" i="1" dirty="0">
                <a:latin typeface="Arial" charset="0"/>
                <a:cs typeface="Times New Roman" pitchFamily="18" charset="0"/>
              </a:rPr>
              <a:t>longanimità</a:t>
            </a:r>
            <a:r>
              <a:rPr lang="it-IT" altLang="it-IT" dirty="0" smtClean="0">
                <a:latin typeface="Arial" charset="0"/>
                <a:cs typeface="Times New Roman" pitchFamily="18" charset="0"/>
              </a:rPr>
              <a:t>.</a:t>
            </a:r>
          </a:p>
          <a:p>
            <a:r>
              <a:rPr lang="it-IT" altLang="it-IT" sz="2400" dirty="0">
                <a:latin typeface="Arial" charset="0"/>
                <a:cs typeface="Times New Roman" pitchFamily="18" charset="0"/>
              </a:rPr>
              <a:t>La </a:t>
            </a:r>
            <a:r>
              <a:rPr lang="it-IT" altLang="it-IT" sz="2400" b="1" dirty="0">
                <a:latin typeface="Arial" charset="0"/>
                <a:cs typeface="Times New Roman" pitchFamily="18" charset="0"/>
              </a:rPr>
              <a:t>virtù di giustizia</a:t>
            </a:r>
            <a:r>
              <a:rPr lang="it-IT" altLang="it-IT" sz="2400" dirty="0">
                <a:latin typeface="Arial" charset="0"/>
                <a:cs typeface="Times New Roman" pitchFamily="18" charset="0"/>
              </a:rPr>
              <a:t> deve essere però sempre aiutata dalla virtù di </a:t>
            </a:r>
            <a:r>
              <a:rPr lang="it-IT" altLang="it-IT" sz="2400" b="1" dirty="0" err="1">
                <a:latin typeface="Arial" charset="0"/>
                <a:cs typeface="Times New Roman" pitchFamily="18" charset="0"/>
              </a:rPr>
              <a:t>epichèia</a:t>
            </a:r>
            <a:r>
              <a:rPr lang="it-IT" altLang="it-IT" sz="2400" dirty="0">
                <a:latin typeface="Arial" charset="0"/>
                <a:cs typeface="Times New Roman" pitchFamily="18" charset="0"/>
              </a:rPr>
              <a:t>, che è un sapere particolare, legato alla virtù di prudenza (nelle dimensioni potenziali della </a:t>
            </a:r>
            <a:r>
              <a:rPr lang="it-IT" altLang="it-IT" sz="2400" i="1" dirty="0">
                <a:latin typeface="Arial" charset="0"/>
                <a:cs typeface="Times New Roman" pitchFamily="18" charset="0"/>
              </a:rPr>
              <a:t>gnome</a:t>
            </a:r>
            <a:r>
              <a:rPr lang="it-IT" altLang="it-IT" sz="2400" dirty="0">
                <a:latin typeface="Arial" charset="0"/>
                <a:cs typeface="Times New Roman" pitchFamily="18" charset="0"/>
              </a:rPr>
              <a:t> e dell’</a:t>
            </a:r>
            <a:r>
              <a:rPr lang="it-IT" altLang="it-IT" sz="2400" i="1" dirty="0" err="1">
                <a:latin typeface="Arial" charset="0"/>
                <a:cs typeface="Times New Roman" pitchFamily="18" charset="0"/>
              </a:rPr>
              <a:t>eubulia</a:t>
            </a:r>
            <a:r>
              <a:rPr lang="it-IT" altLang="it-IT" sz="2400" dirty="0">
                <a:latin typeface="Arial" charset="0"/>
                <a:cs typeface="Times New Roman" pitchFamily="18" charset="0"/>
              </a:rPr>
              <a:t>), atto ad assumere decisioni ad hoc. L’</a:t>
            </a:r>
            <a:r>
              <a:rPr lang="it-IT" altLang="it-IT" sz="2400" dirty="0" err="1">
                <a:latin typeface="Arial" charset="0"/>
                <a:cs typeface="Times New Roman" pitchFamily="18" charset="0"/>
              </a:rPr>
              <a:t>epichèia</a:t>
            </a:r>
            <a:r>
              <a:rPr lang="it-IT" altLang="it-IT" sz="2400" dirty="0">
                <a:latin typeface="Arial" charset="0"/>
                <a:cs typeface="Times New Roman" pitchFamily="18" charset="0"/>
              </a:rPr>
              <a:t> è la virtù che permette di affrontare le situazioni particolari, applicando il principio di giustizia secondo esigenze straordinarie.</a:t>
            </a:r>
          </a:p>
          <a:p>
            <a:pPr marL="0" indent="0">
              <a:buNone/>
            </a:pPr>
            <a:endParaRPr lang="it-IT" altLang="it-IT" dirty="0">
              <a:latin typeface="Arial" charset="0"/>
              <a:cs typeface="Times New Roman" pitchFamily="18" charset="0"/>
            </a:endParaRPr>
          </a:p>
          <a:p>
            <a:pPr marL="0" indent="0">
              <a:buNone/>
            </a:pPr>
            <a:endParaRPr lang="it-IT" dirty="0"/>
          </a:p>
        </p:txBody>
      </p:sp>
    </p:spTree>
    <p:extLst>
      <p:ext uri="{BB962C8B-B14F-4D97-AF65-F5344CB8AC3E}">
        <p14:creationId xmlns:p14="http://schemas.microsoft.com/office/powerpoint/2010/main" val="3859760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virtù di </a:t>
            </a:r>
            <a:r>
              <a:rPr lang="it-IT" b="1" i="1" dirty="0" smtClean="0"/>
              <a:t>Fortezza</a:t>
            </a:r>
            <a:endParaRPr lang="it-IT" b="1" i="1" dirty="0"/>
          </a:p>
        </p:txBody>
      </p:sp>
      <p:sp>
        <p:nvSpPr>
          <p:cNvPr id="3" name="Segnaposto contenuto 2"/>
          <p:cNvSpPr>
            <a:spLocks noGrp="1"/>
          </p:cNvSpPr>
          <p:nvPr>
            <p:ph idx="1"/>
          </p:nvPr>
        </p:nvSpPr>
        <p:spPr/>
        <p:txBody>
          <a:bodyPr>
            <a:normAutofit fontScale="85000" lnSpcReduction="20000"/>
          </a:bodyPr>
          <a:lstStyle/>
          <a:p>
            <a:pPr algn="just"/>
            <a:r>
              <a:rPr lang="it-IT" altLang="it-IT" dirty="0">
                <a:latin typeface="Arial" charset="0"/>
                <a:cs typeface="Times New Roman" pitchFamily="18" charset="0"/>
              </a:rPr>
              <a:t>La</a:t>
            </a:r>
            <a:r>
              <a:rPr lang="it-IT" altLang="it-IT" b="1" dirty="0">
                <a:latin typeface="Arial" charset="0"/>
                <a:cs typeface="Times New Roman" pitchFamily="18" charset="0"/>
              </a:rPr>
              <a:t> Fortezza </a:t>
            </a:r>
            <a:r>
              <a:rPr lang="it-IT" altLang="it-IT" dirty="0">
                <a:latin typeface="Arial" charset="0"/>
                <a:cs typeface="Times New Roman" pitchFamily="18" charset="0"/>
              </a:rPr>
              <a:t>può essere detta anche </a:t>
            </a:r>
            <a:r>
              <a:rPr lang="it-IT" altLang="it-IT" i="1" dirty="0">
                <a:latin typeface="Arial" charset="0"/>
                <a:cs typeface="Times New Roman" pitchFamily="18" charset="0"/>
              </a:rPr>
              <a:t>coraggio</a:t>
            </a:r>
            <a:r>
              <a:rPr lang="it-IT" altLang="it-IT" dirty="0">
                <a:latin typeface="Arial" charset="0"/>
                <a:cs typeface="Times New Roman" pitchFamily="18" charset="0"/>
              </a:rPr>
              <a:t>. Le parti principali che la costituiscono sono la pazienza, la </a:t>
            </a:r>
            <a:r>
              <a:rPr lang="it-IT" altLang="it-IT" i="1" dirty="0">
                <a:latin typeface="Arial" charset="0"/>
                <a:cs typeface="Times New Roman" pitchFamily="18" charset="0"/>
              </a:rPr>
              <a:t>tenacia</a:t>
            </a:r>
            <a:r>
              <a:rPr lang="it-IT" altLang="it-IT" dirty="0">
                <a:latin typeface="Arial" charset="0"/>
                <a:cs typeface="Times New Roman" pitchFamily="18" charset="0"/>
              </a:rPr>
              <a:t> o </a:t>
            </a:r>
            <a:r>
              <a:rPr lang="it-IT" altLang="it-IT" i="1" dirty="0">
                <a:latin typeface="Arial" charset="0"/>
                <a:cs typeface="Times New Roman" pitchFamily="18" charset="0"/>
              </a:rPr>
              <a:t>perseveranza</a:t>
            </a:r>
            <a:r>
              <a:rPr lang="it-IT" altLang="it-IT" dirty="0">
                <a:latin typeface="Arial" charset="0"/>
                <a:cs typeface="Times New Roman" pitchFamily="18" charset="0"/>
              </a:rPr>
              <a:t> e la </a:t>
            </a:r>
            <a:r>
              <a:rPr lang="it-IT" altLang="it-IT" i="1" dirty="0">
                <a:latin typeface="Arial" charset="0"/>
                <a:cs typeface="Times New Roman" pitchFamily="18" charset="0"/>
              </a:rPr>
              <a:t>magnanimità</a:t>
            </a:r>
            <a:r>
              <a:rPr lang="it-IT" altLang="it-IT" b="1" dirty="0">
                <a:latin typeface="Arial" charset="0"/>
                <a:cs typeface="Times New Roman" pitchFamily="18" charset="0"/>
              </a:rPr>
              <a:t>.</a:t>
            </a:r>
          </a:p>
          <a:p>
            <a:pPr algn="just"/>
            <a:r>
              <a:rPr lang="it-IT" altLang="it-IT" b="1" dirty="0">
                <a:latin typeface="Arial" charset="0"/>
                <a:cs typeface="Times New Roman" pitchFamily="18" charset="0"/>
              </a:rPr>
              <a:t>Questa è una virtù tipica di chi è disposto a rischiare, come </a:t>
            </a:r>
            <a:r>
              <a:rPr lang="it-IT" altLang="it-IT" b="1" dirty="0" smtClean="0">
                <a:latin typeface="Arial" charset="0"/>
                <a:cs typeface="Times New Roman" pitchFamily="18" charset="0"/>
              </a:rPr>
              <a:t>l’imprenditore, come il soldato, ma anche come un padre e una madre.</a:t>
            </a:r>
          </a:p>
          <a:p>
            <a:pPr algn="just"/>
            <a:r>
              <a:rPr lang="it-IT" altLang="it-IT" dirty="0" smtClean="0">
                <a:latin typeface="Arial" charset="0"/>
                <a:cs typeface="Times New Roman" pitchFamily="18" charset="0"/>
              </a:rPr>
              <a:t>La </a:t>
            </a:r>
            <a:r>
              <a:rPr lang="it-IT" altLang="it-IT" i="1" dirty="0" err="1" smtClean="0">
                <a:latin typeface="Arial" charset="0"/>
                <a:cs typeface="Times New Roman" pitchFamily="18" charset="0"/>
              </a:rPr>
              <a:t>virtus</a:t>
            </a:r>
            <a:r>
              <a:rPr lang="it-IT" altLang="it-IT" dirty="0" smtClean="0">
                <a:latin typeface="Arial" charset="0"/>
                <a:cs typeface="Times New Roman" pitchFamily="18" charset="0"/>
              </a:rPr>
              <a:t> detta </a:t>
            </a:r>
            <a:r>
              <a:rPr lang="it-IT" altLang="it-IT" i="1" dirty="0" err="1" smtClean="0">
                <a:latin typeface="Arial" charset="0"/>
                <a:cs typeface="Times New Roman" pitchFamily="18" charset="0"/>
              </a:rPr>
              <a:t>fortitudo</a:t>
            </a:r>
            <a:r>
              <a:rPr lang="it-IT" altLang="it-IT" dirty="0" smtClean="0">
                <a:latin typeface="Arial" charset="0"/>
                <a:cs typeface="Times New Roman" pitchFamily="18" charset="0"/>
              </a:rPr>
              <a:t>, o </a:t>
            </a:r>
            <a:r>
              <a:rPr lang="it-IT" altLang="it-IT" i="1" dirty="0" err="1" smtClean="0">
                <a:latin typeface="Arial" charset="0"/>
                <a:cs typeface="Times New Roman" pitchFamily="18" charset="0"/>
              </a:rPr>
              <a:t>andrèia</a:t>
            </a:r>
            <a:r>
              <a:rPr lang="it-IT" altLang="it-IT" dirty="0" smtClean="0">
                <a:latin typeface="Arial" charset="0"/>
                <a:cs typeface="Times New Roman" pitchFamily="18" charset="0"/>
              </a:rPr>
              <a:t> (in greco), secondo gli antichi, andava considerata metro di misura in aumento dell’esercizio virtuoso, così come la prudenza era considerata elemento di contemperamento, di moderazione.</a:t>
            </a:r>
          </a:p>
          <a:p>
            <a:pPr algn="just"/>
            <a:r>
              <a:rPr lang="it-IT" altLang="it-IT" dirty="0" smtClean="0">
                <a:latin typeface="Arial" charset="0"/>
                <a:cs typeface="Times New Roman" pitchFamily="18" charset="0"/>
              </a:rPr>
              <a:t>Un esempio: </a:t>
            </a:r>
            <a:r>
              <a:rPr lang="it-IT" altLang="it-IT" b="1" dirty="0" smtClean="0">
                <a:latin typeface="Arial" charset="0"/>
                <a:cs typeface="Times New Roman" pitchFamily="18" charset="0"/>
              </a:rPr>
              <a:t>per essere giusti bisogna nello stesso tempo mostrare con convinzione (fortezza) che lo si è</a:t>
            </a:r>
            <a:r>
              <a:rPr lang="it-IT" altLang="it-IT" dirty="0" smtClean="0">
                <a:latin typeface="Arial" charset="0"/>
                <a:cs typeface="Times New Roman" pitchFamily="18" charset="0"/>
              </a:rPr>
              <a:t>, </a:t>
            </a:r>
            <a:r>
              <a:rPr lang="it-IT" altLang="it-IT" b="1" dirty="0" smtClean="0">
                <a:latin typeface="Arial" charset="0"/>
                <a:cs typeface="Times New Roman" pitchFamily="18" charset="0"/>
              </a:rPr>
              <a:t>e anche sapere fermarsi a misurare (prudenza) l’esercizio della giustizia</a:t>
            </a:r>
            <a:r>
              <a:rPr lang="it-IT" altLang="it-IT" dirty="0" smtClean="0">
                <a:latin typeface="Arial" charset="0"/>
                <a:cs typeface="Times New Roman" pitchFamily="18" charset="0"/>
              </a:rPr>
              <a:t>: si pensi alla virtù di </a:t>
            </a:r>
            <a:r>
              <a:rPr lang="it-IT" altLang="it-IT" b="1" i="1" dirty="0" smtClean="0">
                <a:latin typeface="Arial" charset="0"/>
                <a:cs typeface="Times New Roman" pitchFamily="18" charset="0"/>
              </a:rPr>
              <a:t>equità</a:t>
            </a:r>
            <a:r>
              <a:rPr lang="it-IT" altLang="it-IT" dirty="0" smtClean="0">
                <a:latin typeface="Arial" charset="0"/>
                <a:cs typeface="Times New Roman" pitchFamily="18" charset="0"/>
              </a:rPr>
              <a:t> nel campo delle retribuzioni (</a:t>
            </a:r>
            <a:r>
              <a:rPr lang="it-IT" altLang="it-IT" i="1" dirty="0" smtClean="0">
                <a:latin typeface="Arial" charset="0"/>
                <a:cs typeface="Times New Roman" pitchFamily="18" charset="0"/>
              </a:rPr>
              <a:t>giustizia di scambio</a:t>
            </a:r>
            <a:r>
              <a:rPr lang="it-IT" altLang="it-IT" dirty="0" smtClean="0">
                <a:latin typeface="Arial" charset="0"/>
                <a:cs typeface="Times New Roman" pitchFamily="18" charset="0"/>
              </a:rPr>
              <a:t>)…</a:t>
            </a:r>
            <a:endParaRPr lang="it-IT" altLang="it-IT" dirty="0">
              <a:latin typeface="Arial" charset="0"/>
              <a:cs typeface="Times New Roman" pitchFamily="18" charset="0"/>
            </a:endParaRPr>
          </a:p>
          <a:p>
            <a:pPr marL="0" indent="0">
              <a:buNone/>
            </a:pPr>
            <a:endParaRPr lang="it-IT" dirty="0"/>
          </a:p>
        </p:txBody>
      </p:sp>
    </p:spTree>
    <p:extLst>
      <p:ext uri="{BB962C8B-B14F-4D97-AF65-F5344CB8AC3E}">
        <p14:creationId xmlns:p14="http://schemas.microsoft.com/office/powerpoint/2010/main" val="1108002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virtù di </a:t>
            </a:r>
            <a:r>
              <a:rPr lang="it-IT" b="1" i="1" dirty="0" smtClean="0"/>
              <a:t>Temperanza</a:t>
            </a:r>
            <a:endParaRPr lang="it-IT" b="1" i="1" dirty="0"/>
          </a:p>
        </p:txBody>
      </p:sp>
      <p:sp>
        <p:nvSpPr>
          <p:cNvPr id="3" name="Segnaposto contenuto 2"/>
          <p:cNvSpPr>
            <a:spLocks noGrp="1"/>
          </p:cNvSpPr>
          <p:nvPr>
            <p:ph idx="1"/>
          </p:nvPr>
        </p:nvSpPr>
        <p:spPr/>
        <p:txBody>
          <a:bodyPr>
            <a:normAutofit fontScale="92500" lnSpcReduction="10000"/>
          </a:bodyPr>
          <a:lstStyle/>
          <a:p>
            <a:r>
              <a:rPr lang="it-IT" altLang="it-IT" dirty="0">
                <a:latin typeface="Arial" charset="0"/>
                <a:cs typeface="Times New Roman" pitchFamily="18" charset="0"/>
              </a:rPr>
              <a:t>La </a:t>
            </a:r>
            <a:r>
              <a:rPr lang="it-IT" altLang="it-IT" b="1" dirty="0">
                <a:latin typeface="Arial" charset="0"/>
                <a:cs typeface="Times New Roman" pitchFamily="18" charset="0"/>
              </a:rPr>
              <a:t>Temperanza</a:t>
            </a:r>
            <a:r>
              <a:rPr lang="it-IT" altLang="it-IT" dirty="0">
                <a:latin typeface="Arial" charset="0"/>
                <a:cs typeface="Times New Roman" pitchFamily="18" charset="0"/>
              </a:rPr>
              <a:t> è strutturata come segue, ovvero ne fanno parte le seguenti virtù: la </a:t>
            </a:r>
            <a:r>
              <a:rPr lang="it-IT" altLang="it-IT" i="1" dirty="0">
                <a:latin typeface="Arial" charset="0"/>
                <a:cs typeface="Times New Roman" pitchFamily="18" charset="0"/>
              </a:rPr>
              <a:t>verecondia</a:t>
            </a:r>
            <a:r>
              <a:rPr lang="it-IT" altLang="it-IT" dirty="0">
                <a:latin typeface="Arial" charset="0"/>
                <a:cs typeface="Times New Roman" pitchFamily="18" charset="0"/>
              </a:rPr>
              <a:t>, l’</a:t>
            </a:r>
            <a:r>
              <a:rPr lang="it-IT" altLang="it-IT" i="1" dirty="0">
                <a:latin typeface="Arial" charset="0"/>
                <a:cs typeface="Times New Roman" pitchFamily="18" charset="0"/>
              </a:rPr>
              <a:t>onestà</a:t>
            </a:r>
            <a:r>
              <a:rPr lang="it-IT" altLang="it-IT" dirty="0">
                <a:latin typeface="Arial" charset="0"/>
                <a:cs typeface="Times New Roman" pitchFamily="18" charset="0"/>
              </a:rPr>
              <a:t>, l’</a:t>
            </a:r>
            <a:r>
              <a:rPr lang="it-IT" altLang="it-IT" i="1" dirty="0">
                <a:latin typeface="Arial" charset="0"/>
                <a:cs typeface="Times New Roman" pitchFamily="18" charset="0"/>
              </a:rPr>
              <a:t>astinenza</a:t>
            </a:r>
            <a:r>
              <a:rPr lang="it-IT" altLang="it-IT" dirty="0">
                <a:latin typeface="Arial" charset="0"/>
                <a:cs typeface="Times New Roman" pitchFamily="18" charset="0"/>
              </a:rPr>
              <a:t>, la </a:t>
            </a:r>
            <a:r>
              <a:rPr lang="it-IT" altLang="it-IT" i="1" dirty="0">
                <a:latin typeface="Arial" charset="0"/>
                <a:cs typeface="Times New Roman" pitchFamily="18" charset="0"/>
              </a:rPr>
              <a:t>sobrietà</a:t>
            </a:r>
            <a:r>
              <a:rPr lang="it-IT" altLang="it-IT" dirty="0">
                <a:latin typeface="Arial" charset="0"/>
                <a:cs typeface="Times New Roman" pitchFamily="18" charset="0"/>
              </a:rPr>
              <a:t>, la </a:t>
            </a:r>
            <a:r>
              <a:rPr lang="it-IT" altLang="it-IT" i="1" dirty="0">
                <a:latin typeface="Arial" charset="0"/>
                <a:cs typeface="Times New Roman" pitchFamily="18" charset="0"/>
              </a:rPr>
              <a:t>pudicizia</a:t>
            </a:r>
            <a:r>
              <a:rPr lang="it-IT" altLang="it-IT" dirty="0">
                <a:latin typeface="Arial" charset="0"/>
                <a:cs typeface="Times New Roman" pitchFamily="18" charset="0"/>
              </a:rPr>
              <a:t>, la </a:t>
            </a:r>
            <a:r>
              <a:rPr lang="it-IT" altLang="it-IT" i="1" dirty="0">
                <a:latin typeface="Arial" charset="0"/>
                <a:cs typeface="Times New Roman" pitchFamily="18" charset="0"/>
              </a:rPr>
              <a:t>continenza</a:t>
            </a:r>
            <a:r>
              <a:rPr lang="it-IT" altLang="it-IT" dirty="0">
                <a:latin typeface="Arial" charset="0"/>
                <a:cs typeface="Times New Roman" pitchFamily="18" charset="0"/>
              </a:rPr>
              <a:t>, l’</a:t>
            </a:r>
            <a:r>
              <a:rPr lang="it-IT" altLang="it-IT" i="1" dirty="0">
                <a:latin typeface="Arial" charset="0"/>
                <a:cs typeface="Times New Roman" pitchFamily="18" charset="0"/>
              </a:rPr>
              <a:t>umiltà</a:t>
            </a:r>
            <a:r>
              <a:rPr lang="it-IT" altLang="it-IT" dirty="0">
                <a:latin typeface="Arial" charset="0"/>
                <a:cs typeface="Times New Roman" pitchFamily="18" charset="0"/>
              </a:rPr>
              <a:t>, la </a:t>
            </a:r>
            <a:r>
              <a:rPr lang="it-IT" altLang="it-IT" i="1" dirty="0">
                <a:latin typeface="Arial" charset="0"/>
                <a:cs typeface="Times New Roman" pitchFamily="18" charset="0"/>
              </a:rPr>
              <a:t>mansuetudine</a:t>
            </a:r>
            <a:r>
              <a:rPr lang="it-IT" altLang="it-IT" dirty="0">
                <a:latin typeface="Arial" charset="0"/>
                <a:cs typeface="Times New Roman" pitchFamily="18" charset="0"/>
              </a:rPr>
              <a:t>, la </a:t>
            </a:r>
            <a:r>
              <a:rPr lang="it-IT" altLang="it-IT" i="1" dirty="0">
                <a:latin typeface="Arial" charset="0"/>
                <a:cs typeface="Times New Roman" pitchFamily="18" charset="0"/>
              </a:rPr>
              <a:t>clemenza</a:t>
            </a:r>
            <a:r>
              <a:rPr lang="it-IT" altLang="it-IT" dirty="0">
                <a:latin typeface="Arial" charset="0"/>
                <a:cs typeface="Times New Roman" pitchFamily="18" charset="0"/>
              </a:rPr>
              <a:t>, la </a:t>
            </a:r>
            <a:r>
              <a:rPr lang="it-IT" altLang="it-IT" i="1" dirty="0">
                <a:latin typeface="Arial" charset="0"/>
                <a:cs typeface="Times New Roman" pitchFamily="18" charset="0"/>
              </a:rPr>
              <a:t>modestia</a:t>
            </a:r>
            <a:r>
              <a:rPr lang="it-IT" altLang="it-IT" dirty="0" smtClean="0">
                <a:latin typeface="Arial" charset="0"/>
                <a:cs typeface="Times New Roman" pitchFamily="18" charset="0"/>
              </a:rPr>
              <a:t>.</a:t>
            </a:r>
          </a:p>
          <a:p>
            <a:r>
              <a:rPr lang="it-IT" altLang="it-IT" dirty="0" smtClean="0">
                <a:latin typeface="Arial" charset="0"/>
                <a:cs typeface="Times New Roman" pitchFamily="18" charset="0"/>
              </a:rPr>
              <a:t>Nei nostri tempi è una virtù che non va molto di moda: potremmo dire che </a:t>
            </a:r>
            <a:r>
              <a:rPr lang="it-IT" altLang="it-IT" b="1" dirty="0" smtClean="0">
                <a:latin typeface="Arial" charset="0"/>
                <a:cs typeface="Times New Roman" pitchFamily="18" charset="0"/>
              </a:rPr>
              <a:t>la temperanza soffre come conseguenza della «crisi del pensiero critico»</a:t>
            </a:r>
            <a:r>
              <a:rPr lang="it-IT" altLang="it-IT" dirty="0" smtClean="0">
                <a:latin typeface="Arial" charset="0"/>
                <a:cs typeface="Times New Roman" pitchFamily="18" charset="0"/>
              </a:rPr>
              <a:t>. Crisi del pensiero critico, ebbene sì! </a:t>
            </a:r>
            <a:r>
              <a:rPr lang="it-IT" altLang="it-IT" b="1" dirty="0" smtClean="0">
                <a:latin typeface="Arial" charset="0"/>
                <a:cs typeface="Times New Roman" pitchFamily="18" charset="0"/>
              </a:rPr>
              <a:t>Se il pensiero critico zoppica, diventa claudicante anche il linguaggio, la comunicazione come struttura relazionale e infine la capacità di essere «misurati» nei propri detti e nelle azioni che si compiono</a:t>
            </a:r>
            <a:r>
              <a:rPr lang="it-IT" altLang="it-IT" dirty="0" smtClean="0">
                <a:latin typeface="Arial" charset="0"/>
                <a:cs typeface="Times New Roman" pitchFamily="18" charset="0"/>
              </a:rPr>
              <a:t>.</a:t>
            </a:r>
            <a:endParaRPr lang="it-IT" altLang="it-IT" dirty="0">
              <a:latin typeface="Arial" charset="0"/>
              <a:cs typeface="Times New Roman" pitchFamily="18" charset="0"/>
            </a:endParaRPr>
          </a:p>
          <a:p>
            <a:endParaRPr lang="it-IT" altLang="it-IT" dirty="0">
              <a:latin typeface="Arial" charset="0"/>
            </a:endParaRPr>
          </a:p>
          <a:p>
            <a:endParaRPr lang="it-IT" dirty="0"/>
          </a:p>
        </p:txBody>
      </p:sp>
    </p:spTree>
    <p:extLst>
      <p:ext uri="{BB962C8B-B14F-4D97-AF65-F5344CB8AC3E}">
        <p14:creationId xmlns:p14="http://schemas.microsoft.com/office/powerpoint/2010/main" val="3484700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tre virtù «benedettine»</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altLang="it-IT" sz="2400" dirty="0">
                <a:latin typeface="Arial" charset="0"/>
                <a:cs typeface="Times New Roman" pitchFamily="18" charset="0"/>
              </a:rPr>
              <a:t>le </a:t>
            </a:r>
            <a:r>
              <a:rPr lang="it-IT" altLang="it-IT" sz="2400" b="1" dirty="0">
                <a:latin typeface="Arial" charset="0"/>
                <a:cs typeface="Times New Roman" pitchFamily="18" charset="0"/>
              </a:rPr>
              <a:t>tre virtù principali</a:t>
            </a:r>
            <a:r>
              <a:rPr lang="it-IT" altLang="it-IT" sz="2400" dirty="0">
                <a:latin typeface="Arial" charset="0"/>
                <a:cs typeface="Times New Roman" pitchFamily="18" charset="0"/>
              </a:rPr>
              <a:t> </a:t>
            </a:r>
            <a:r>
              <a:rPr lang="it-IT" altLang="it-IT" sz="2400" b="1" dirty="0">
                <a:latin typeface="Arial" charset="0"/>
                <a:cs typeface="Times New Roman" pitchFamily="18" charset="0"/>
              </a:rPr>
              <a:t>per il processo di miglioramento</a:t>
            </a:r>
            <a:r>
              <a:rPr lang="it-IT" altLang="it-IT" sz="2400" dirty="0">
                <a:latin typeface="Arial" charset="0"/>
                <a:cs typeface="Times New Roman" pitchFamily="18" charset="0"/>
              </a:rPr>
              <a:t>, che devono essere, prima riconosciute, e poi esercitate, sono: </a:t>
            </a:r>
            <a:endParaRPr lang="it-IT" altLang="it-IT" sz="2400" dirty="0">
              <a:cs typeface="Times New Roman" pitchFamily="18" charset="0"/>
            </a:endParaRPr>
          </a:p>
          <a:p>
            <a:pPr algn="just">
              <a:buNone/>
            </a:pPr>
            <a:r>
              <a:rPr lang="it-IT" altLang="it-IT" sz="2400" dirty="0">
                <a:cs typeface="Times New Roman" pitchFamily="18" charset="0"/>
              </a:rPr>
              <a:t>   </a:t>
            </a:r>
            <a:r>
              <a:rPr lang="it-IT" altLang="it-IT" sz="2400" dirty="0">
                <a:latin typeface="Arial" charset="0"/>
                <a:cs typeface="Times New Roman" pitchFamily="18" charset="0"/>
              </a:rPr>
              <a:t>L’</a:t>
            </a:r>
            <a:r>
              <a:rPr lang="it-IT" altLang="it-IT" sz="2400" b="1" i="1" dirty="0">
                <a:latin typeface="Arial" charset="0"/>
                <a:cs typeface="Times New Roman" pitchFamily="18" charset="0"/>
              </a:rPr>
              <a:t>Umiltà</a:t>
            </a:r>
            <a:r>
              <a:rPr lang="it-IT" altLang="it-IT" sz="2400" dirty="0">
                <a:latin typeface="Arial" charset="0"/>
                <a:cs typeface="Times New Roman" pitchFamily="18" charset="0"/>
              </a:rPr>
              <a:t>, che è un sentirsi vicino alla terra (</a:t>
            </a:r>
            <a:r>
              <a:rPr lang="it-IT" altLang="it-IT" sz="2400" i="1" dirty="0">
                <a:latin typeface="Arial" charset="0"/>
                <a:cs typeface="Times New Roman" pitchFamily="18" charset="0"/>
              </a:rPr>
              <a:t>humus</a:t>
            </a:r>
            <a:r>
              <a:rPr lang="it-IT" altLang="it-IT" sz="2400" dirty="0">
                <a:latin typeface="Arial" charset="0"/>
                <a:cs typeface="Times New Roman" pitchFamily="18" charset="0"/>
              </a:rPr>
              <a:t>), e dunque fallibili e fragili.</a:t>
            </a:r>
          </a:p>
          <a:p>
            <a:pPr algn="just"/>
            <a:r>
              <a:rPr lang="it-IT" altLang="it-IT" sz="2400" dirty="0">
                <a:latin typeface="Arial" charset="0"/>
                <a:cs typeface="Times New Roman" pitchFamily="18" charset="0"/>
              </a:rPr>
              <a:t>L’</a:t>
            </a:r>
            <a:r>
              <a:rPr lang="it-IT" altLang="it-IT" sz="2400" b="1" i="1" dirty="0">
                <a:latin typeface="Arial" charset="0"/>
                <a:cs typeface="Times New Roman" pitchFamily="18" charset="0"/>
              </a:rPr>
              <a:t>Obbedienza</a:t>
            </a:r>
            <a:r>
              <a:rPr lang="it-IT" altLang="it-IT" sz="2400" dirty="0">
                <a:latin typeface="Arial" charset="0"/>
                <a:cs typeface="Times New Roman" pitchFamily="18" charset="0"/>
              </a:rPr>
              <a:t>, che è un mettersi in ascolto (</a:t>
            </a:r>
            <a:r>
              <a:rPr lang="it-IT" altLang="it-IT" sz="2400" i="1" dirty="0" err="1">
                <a:latin typeface="Arial" charset="0"/>
                <a:cs typeface="Times New Roman" pitchFamily="18" charset="0"/>
              </a:rPr>
              <a:t>ob-audire</a:t>
            </a:r>
            <a:r>
              <a:rPr lang="it-IT" altLang="it-IT" sz="2400" dirty="0">
                <a:latin typeface="Arial" charset="0"/>
                <a:cs typeface="Times New Roman" pitchFamily="18" charset="0"/>
              </a:rPr>
              <a:t>), in piedi, e pronti ad agire secondo saggezza e conoscenza (competenze). </a:t>
            </a:r>
            <a:endParaRPr lang="it-IT" altLang="it-IT" sz="2400" dirty="0" smtClean="0">
              <a:latin typeface="Arial" charset="0"/>
              <a:cs typeface="Times New Roman" pitchFamily="18" charset="0"/>
            </a:endParaRPr>
          </a:p>
          <a:p>
            <a:pPr algn="just"/>
            <a:r>
              <a:rPr lang="it-IT" altLang="it-IT" sz="2400" dirty="0">
                <a:latin typeface="Arial" charset="0"/>
                <a:cs typeface="Times New Roman" pitchFamily="18" charset="0"/>
              </a:rPr>
              <a:t>Il </a:t>
            </a:r>
            <a:r>
              <a:rPr lang="it-IT" altLang="it-IT" sz="2400" b="1" i="1" dirty="0">
                <a:latin typeface="Arial" charset="0"/>
                <a:cs typeface="Times New Roman" pitchFamily="18" charset="0"/>
              </a:rPr>
              <a:t>Silenzio</a:t>
            </a:r>
            <a:r>
              <a:rPr lang="it-IT" altLang="it-IT" sz="2400" dirty="0">
                <a:latin typeface="Arial" charset="0"/>
                <a:cs typeface="Times New Roman" pitchFamily="18" charset="0"/>
              </a:rPr>
              <a:t>, che non è un vuoto mentale o l’assenza di proposte, ma il momento e il modo che le fa maturare. Collegate al silenzio e funzionale ad esso sono la sobrietà e la proprietà di linguaggio.</a:t>
            </a:r>
          </a:p>
          <a:p>
            <a:pPr algn="just"/>
            <a:r>
              <a:rPr lang="it-IT" altLang="it-IT" sz="2400" dirty="0">
                <a:latin typeface="Arial" charset="0"/>
                <a:cs typeface="Times New Roman" pitchFamily="18" charset="0"/>
              </a:rPr>
              <a:t>I tre concetti dovrebbero essere declinati alla luce, però, di un quarto concetto unificante, quello di </a:t>
            </a:r>
            <a:r>
              <a:rPr lang="it-IT" altLang="it-IT" sz="2400" b="1" i="1" dirty="0">
                <a:latin typeface="Arial" charset="0"/>
                <a:cs typeface="Times New Roman" pitchFamily="18" charset="0"/>
              </a:rPr>
              <a:t>Persona</a:t>
            </a:r>
            <a:r>
              <a:rPr lang="it-IT" altLang="it-IT" sz="2400" dirty="0">
                <a:latin typeface="Arial" charset="0"/>
                <a:cs typeface="Times New Roman" pitchFamily="18" charset="0"/>
              </a:rPr>
              <a:t>, come </a:t>
            </a:r>
            <a:r>
              <a:rPr lang="it-IT" altLang="it-IT" sz="2400" b="1" dirty="0">
                <a:latin typeface="Arial" charset="0"/>
                <a:cs typeface="Times New Roman" pitchFamily="18" charset="0"/>
              </a:rPr>
              <a:t>essere</a:t>
            </a:r>
            <a:r>
              <a:rPr lang="it-IT" altLang="it-IT" sz="2400" dirty="0">
                <a:latin typeface="Arial" charset="0"/>
                <a:cs typeface="Times New Roman" pitchFamily="18" charset="0"/>
              </a:rPr>
              <a:t> </a:t>
            </a:r>
            <a:r>
              <a:rPr lang="it-IT" altLang="it-IT" sz="2400" b="1" dirty="0">
                <a:latin typeface="Arial" charset="0"/>
                <a:cs typeface="Times New Roman" pitchFamily="18" charset="0"/>
              </a:rPr>
              <a:t>razionale autocosciente libero</a:t>
            </a:r>
            <a:r>
              <a:rPr lang="it-IT" altLang="it-IT" sz="2400" dirty="0">
                <a:latin typeface="Arial" charset="0"/>
                <a:cs typeface="Times New Roman" pitchFamily="18" charset="0"/>
              </a:rPr>
              <a:t>.</a:t>
            </a:r>
            <a:endParaRPr lang="it-IT" altLang="it-IT" sz="2400" dirty="0">
              <a:cs typeface="Times New Roman" pitchFamily="18" charset="0"/>
            </a:endParaRPr>
          </a:p>
          <a:p>
            <a:pPr marL="0" indent="0" algn="just">
              <a:buNone/>
            </a:pPr>
            <a:endParaRPr lang="it-IT" altLang="it-IT" sz="2400" dirty="0">
              <a:latin typeface="Arial" charset="0"/>
              <a:cs typeface="Times New Roman" pitchFamily="18" charset="0"/>
            </a:endParaRPr>
          </a:p>
          <a:p>
            <a:pPr marL="0" indent="0">
              <a:buNone/>
            </a:pPr>
            <a:endParaRPr lang="it-IT" dirty="0"/>
          </a:p>
        </p:txBody>
      </p:sp>
    </p:spTree>
    <p:extLst>
      <p:ext uri="{BB962C8B-B14F-4D97-AF65-F5344CB8AC3E}">
        <p14:creationId xmlns:p14="http://schemas.microsoft.com/office/powerpoint/2010/main" val="3433168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«teologie morali»</a:t>
            </a:r>
            <a:endParaRPr lang="it-IT" b="1" dirty="0"/>
          </a:p>
        </p:txBody>
      </p:sp>
      <p:sp>
        <p:nvSpPr>
          <p:cNvPr id="3" name="Segnaposto contenuto 2"/>
          <p:cNvSpPr>
            <a:spLocks noGrp="1"/>
          </p:cNvSpPr>
          <p:nvPr>
            <p:ph idx="1"/>
          </p:nvPr>
        </p:nvSpPr>
        <p:spPr/>
        <p:txBody>
          <a:bodyPr>
            <a:normAutofit lnSpcReduction="10000"/>
          </a:bodyPr>
          <a:lstStyle/>
          <a:p>
            <a:r>
              <a:rPr lang="it-IT" dirty="0" smtClean="0"/>
              <a:t>Tra rigorismo e lassismo, troviamo i «</a:t>
            </a:r>
            <a:r>
              <a:rPr lang="it-IT" i="1" dirty="0" smtClean="0"/>
              <a:t>padri Cappuccini</a:t>
            </a:r>
            <a:r>
              <a:rPr lang="it-IT" dirty="0" smtClean="0"/>
              <a:t>» e i «</a:t>
            </a:r>
            <a:r>
              <a:rPr lang="it-IT" i="1" dirty="0" smtClean="0"/>
              <a:t>Gesuiti</a:t>
            </a:r>
            <a:r>
              <a:rPr lang="it-IT" dirty="0" smtClean="0"/>
              <a:t>».</a:t>
            </a:r>
          </a:p>
          <a:p>
            <a:r>
              <a:rPr lang="it-IT" dirty="0" smtClean="0"/>
              <a:t>I primi furono istituiti per volere di papa </a:t>
            </a:r>
            <a:r>
              <a:rPr lang="it-IT" dirty="0" smtClean="0">
                <a:solidFill>
                  <a:srgbClr val="FFFF00"/>
                </a:solidFill>
              </a:rPr>
              <a:t>…</a:t>
            </a:r>
            <a:r>
              <a:rPr lang="it-IT" dirty="0" smtClean="0"/>
              <a:t> in una fase </a:t>
            </a:r>
            <a:r>
              <a:rPr lang="it-IT" dirty="0"/>
              <a:t>f</a:t>
            </a:r>
            <a:r>
              <a:rPr lang="it-IT" dirty="0" smtClean="0"/>
              <a:t>orte crisi della chiesa cattolica (erano i tempi delle Riforme protestantiche), per sovvenire al controllo morale dei credenti, i secondi per combattere «politicamente» il dilagare della Riforma.</a:t>
            </a:r>
          </a:p>
          <a:p>
            <a:r>
              <a:rPr lang="it-IT" dirty="0" smtClean="0"/>
              <a:t>Oggi, dopo il Vaticano II, si può dire che esistono </a:t>
            </a:r>
            <a:r>
              <a:rPr lang="it-IT" b="1" dirty="0" smtClean="0"/>
              <a:t>due grandi tendenze</a:t>
            </a:r>
            <a:r>
              <a:rPr lang="it-IT" dirty="0" smtClean="0"/>
              <a:t>: 1) la prima legata agli </a:t>
            </a:r>
            <a:r>
              <a:rPr lang="it-IT" b="1" dirty="0" smtClean="0"/>
              <a:t>atti particolari</a:t>
            </a:r>
            <a:r>
              <a:rPr lang="it-IT" dirty="0" smtClean="0"/>
              <a:t>, la 2) ispirata all’</a:t>
            </a:r>
            <a:r>
              <a:rPr lang="it-IT" b="1" dirty="0" smtClean="0"/>
              <a:t>opzione</a:t>
            </a:r>
            <a:r>
              <a:rPr lang="it-IT" dirty="0" smtClean="0"/>
              <a:t> </a:t>
            </a:r>
            <a:r>
              <a:rPr lang="it-IT" b="1" dirty="0" smtClean="0"/>
              <a:t>fondamentale</a:t>
            </a:r>
            <a:r>
              <a:rPr lang="it-IT" dirty="0" smtClean="0"/>
              <a:t> di una vita (</a:t>
            </a:r>
            <a:r>
              <a:rPr lang="it-IT" dirty="0" err="1" smtClean="0"/>
              <a:t>cf</a:t>
            </a:r>
            <a:r>
              <a:rPr lang="it-IT" dirty="0" smtClean="0"/>
              <a:t>. K. </a:t>
            </a:r>
            <a:r>
              <a:rPr lang="it-IT" dirty="0" err="1" smtClean="0"/>
              <a:t>Rahner</a:t>
            </a:r>
            <a:r>
              <a:rPr lang="it-IT" dirty="0" smtClean="0"/>
              <a:t>).</a:t>
            </a:r>
            <a:endParaRPr lang="it-IT" dirty="0"/>
          </a:p>
        </p:txBody>
      </p:sp>
    </p:spTree>
    <p:extLst>
      <p:ext uri="{BB962C8B-B14F-4D97-AF65-F5344CB8AC3E}">
        <p14:creationId xmlns:p14="http://schemas.microsoft.com/office/powerpoint/2010/main" val="426543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a:t>Procederemo utilizzando via via una </a:t>
            </a:r>
            <a:r>
              <a:rPr lang="it-IT" b="1" dirty="0"/>
              <a:t>bibliografia adeguata</a:t>
            </a:r>
            <a:r>
              <a:rPr lang="it-IT" dirty="0"/>
              <a:t> (così come presentata nel progetto di seminario), classica, moderna e contemporanea, che va dai «maestri» </a:t>
            </a:r>
            <a:r>
              <a:rPr lang="it-IT" dirty="0" smtClean="0"/>
              <a:t>greci (</a:t>
            </a:r>
            <a:r>
              <a:rPr lang="it-IT" b="1" dirty="0" smtClean="0"/>
              <a:t>Platone</a:t>
            </a:r>
            <a:r>
              <a:rPr lang="it-IT" dirty="0" smtClean="0"/>
              <a:t>, </a:t>
            </a:r>
            <a:r>
              <a:rPr lang="it-IT" b="1" dirty="0" smtClean="0"/>
              <a:t>Aristotele</a:t>
            </a:r>
            <a:r>
              <a:rPr lang="it-IT" dirty="0" smtClean="0"/>
              <a:t>, ma anche </a:t>
            </a:r>
            <a:r>
              <a:rPr lang="it-IT" b="1" dirty="0" smtClean="0"/>
              <a:t>Epicuro</a:t>
            </a:r>
            <a:r>
              <a:rPr lang="it-IT" dirty="0" smtClean="0"/>
              <a:t> ed </a:t>
            </a:r>
            <a:r>
              <a:rPr lang="it-IT" b="1" dirty="0" smtClean="0"/>
              <a:t>Epitteto</a:t>
            </a:r>
            <a:r>
              <a:rPr lang="it-IT" dirty="0" smtClean="0"/>
              <a:t>), </a:t>
            </a:r>
            <a:r>
              <a:rPr lang="it-IT" dirty="0"/>
              <a:t>ai Padri della chiesa (</a:t>
            </a:r>
            <a:r>
              <a:rPr lang="it-IT" b="1" dirty="0"/>
              <a:t>Agostino</a:t>
            </a:r>
            <a:r>
              <a:rPr lang="it-IT" dirty="0"/>
              <a:t> e </a:t>
            </a:r>
            <a:r>
              <a:rPr lang="it-IT" b="1" dirty="0"/>
              <a:t>Gregorio</a:t>
            </a:r>
            <a:r>
              <a:rPr lang="it-IT" dirty="0"/>
              <a:t> </a:t>
            </a:r>
            <a:r>
              <a:rPr lang="it-IT" b="1" dirty="0"/>
              <a:t>Magno</a:t>
            </a:r>
            <a:r>
              <a:rPr lang="it-IT" dirty="0"/>
              <a:t> </a:t>
            </a:r>
            <a:r>
              <a:rPr lang="it-IT" i="1" dirty="0"/>
              <a:t>in primis</a:t>
            </a:r>
            <a:r>
              <a:rPr lang="it-IT" dirty="0"/>
              <a:t>) e giunge, tramite </a:t>
            </a:r>
            <a:r>
              <a:rPr lang="it-IT" b="1" dirty="0"/>
              <a:t>Tommaso</a:t>
            </a:r>
            <a:r>
              <a:rPr lang="it-IT" dirty="0"/>
              <a:t> </a:t>
            </a:r>
            <a:r>
              <a:rPr lang="it-IT" b="1" dirty="0" smtClean="0"/>
              <a:t>d’Aquino</a:t>
            </a:r>
            <a:r>
              <a:rPr lang="it-IT" dirty="0" smtClean="0"/>
              <a:t> e </a:t>
            </a:r>
            <a:r>
              <a:rPr lang="it-IT" b="1" dirty="0" err="1" smtClean="0"/>
              <a:t>Bonaventura</a:t>
            </a:r>
            <a:r>
              <a:rPr lang="it-IT" dirty="0" smtClean="0"/>
              <a:t> da </a:t>
            </a:r>
            <a:r>
              <a:rPr lang="it-IT" b="1" dirty="0" smtClean="0"/>
              <a:t>Bagnoregio</a:t>
            </a:r>
            <a:r>
              <a:rPr lang="it-IT" dirty="0" smtClean="0"/>
              <a:t>, </a:t>
            </a:r>
            <a:r>
              <a:rPr lang="it-IT" dirty="0"/>
              <a:t>alla modernità </a:t>
            </a:r>
            <a:r>
              <a:rPr lang="it-IT" dirty="0" smtClean="0"/>
              <a:t>(da </a:t>
            </a:r>
            <a:r>
              <a:rPr lang="it-IT" b="1" dirty="0" smtClean="0"/>
              <a:t>Descartes</a:t>
            </a:r>
            <a:r>
              <a:rPr lang="it-IT" dirty="0" smtClean="0"/>
              <a:t>) di </a:t>
            </a:r>
            <a:r>
              <a:rPr lang="it-IT" dirty="0"/>
              <a:t>un </a:t>
            </a:r>
            <a:r>
              <a:rPr lang="it-IT" b="1" dirty="0"/>
              <a:t>Kant</a:t>
            </a:r>
            <a:r>
              <a:rPr lang="it-IT" dirty="0"/>
              <a:t> e di autori come </a:t>
            </a:r>
            <a:r>
              <a:rPr lang="it-IT" b="1" dirty="0" smtClean="0"/>
              <a:t>Carl </a:t>
            </a:r>
            <a:r>
              <a:rPr lang="it-IT" b="1" dirty="0" err="1" smtClean="0"/>
              <a:t>Rogers</a:t>
            </a:r>
            <a:r>
              <a:rPr lang="it-IT" dirty="0"/>
              <a:t>, </a:t>
            </a:r>
            <a:r>
              <a:rPr lang="it-IT" b="1" dirty="0" smtClean="0"/>
              <a:t>Martin </a:t>
            </a:r>
            <a:r>
              <a:rPr lang="it-IT" b="1" dirty="0" err="1"/>
              <a:t>Buber</a:t>
            </a:r>
            <a:r>
              <a:rPr lang="it-IT" dirty="0"/>
              <a:t>, </a:t>
            </a:r>
            <a:r>
              <a:rPr lang="it-IT" b="1" dirty="0" smtClean="0"/>
              <a:t>Emmanuel </a:t>
            </a:r>
            <a:r>
              <a:rPr lang="it-IT" b="1" dirty="0" err="1" smtClean="0"/>
              <a:t>Lévinas</a:t>
            </a:r>
            <a:r>
              <a:rPr lang="it-IT" b="1" dirty="0" smtClean="0"/>
              <a:t> </a:t>
            </a:r>
            <a:r>
              <a:rPr lang="it-IT" dirty="0"/>
              <a:t>e </a:t>
            </a:r>
            <a:r>
              <a:rPr lang="it-IT" b="1" dirty="0" smtClean="0"/>
              <a:t>Gerd </a:t>
            </a:r>
            <a:r>
              <a:rPr lang="it-IT" b="1" dirty="0" err="1" smtClean="0"/>
              <a:t>Achenbach</a:t>
            </a:r>
            <a:r>
              <a:rPr lang="it-IT" dirty="0" smtClean="0"/>
              <a:t>, senza trascurare maestri italiani come </a:t>
            </a:r>
            <a:r>
              <a:rPr lang="it-IT" b="1" dirty="0" smtClean="0"/>
              <a:t>Gentile</a:t>
            </a:r>
            <a:r>
              <a:rPr lang="it-IT" dirty="0" smtClean="0"/>
              <a:t> e </a:t>
            </a:r>
            <a:r>
              <a:rPr lang="it-IT" b="1" dirty="0" err="1" smtClean="0"/>
              <a:t>Pareyson</a:t>
            </a:r>
            <a:r>
              <a:rPr lang="it-IT" dirty="0" smtClean="0"/>
              <a:t> (e perfino </a:t>
            </a:r>
            <a:r>
              <a:rPr lang="it-IT" b="1" dirty="0" err="1" smtClean="0"/>
              <a:t>Michaelstaedter</a:t>
            </a:r>
            <a:r>
              <a:rPr lang="it-IT" dirty="0" smtClean="0"/>
              <a:t>).</a:t>
            </a:r>
            <a:endParaRPr lang="it-IT" dirty="0"/>
          </a:p>
          <a:p>
            <a:r>
              <a:rPr lang="it-IT" dirty="0"/>
              <a:t>Prevedo anche di poter svolgere, a seminario iniziato, alcuni «</a:t>
            </a:r>
            <a:r>
              <a:rPr lang="it-IT" b="1" i="1" dirty="0" err="1"/>
              <a:t>role</a:t>
            </a:r>
            <a:r>
              <a:rPr lang="it-IT" b="1" i="1" dirty="0"/>
              <a:t> play</a:t>
            </a:r>
            <a:r>
              <a:rPr lang="it-IT" dirty="0"/>
              <a:t>» tra i partecipanti, proprio per dare concretezza al lavoro </a:t>
            </a:r>
            <a:r>
              <a:rPr lang="it-IT" dirty="0" smtClean="0"/>
              <a:t>comune.</a:t>
            </a:r>
            <a:endParaRPr lang="it-IT" dirty="0"/>
          </a:p>
        </p:txBody>
      </p:sp>
    </p:spTree>
    <p:extLst>
      <p:ext uri="{BB962C8B-B14F-4D97-AF65-F5344CB8AC3E}">
        <p14:creationId xmlns:p14="http://schemas.microsoft.com/office/powerpoint/2010/main" val="3116993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Il «ramo» della psicologia</a:t>
            </a:r>
            <a:endParaRPr lang="it-IT" b="1" dirty="0"/>
          </a:p>
        </p:txBody>
      </p:sp>
      <p:sp>
        <p:nvSpPr>
          <p:cNvPr id="3" name="Segnaposto contenuto 2"/>
          <p:cNvSpPr>
            <a:spLocks noGrp="1"/>
          </p:cNvSpPr>
          <p:nvPr>
            <p:ph idx="1"/>
          </p:nvPr>
        </p:nvSpPr>
        <p:spPr/>
        <p:txBody>
          <a:bodyPr>
            <a:normAutofit fontScale="92500"/>
          </a:bodyPr>
          <a:lstStyle/>
          <a:p>
            <a:r>
              <a:rPr lang="it-IT" dirty="0" smtClean="0"/>
              <a:t>La psicologia moderna è una scienza recente. Si può dire che trova origine da statuto epistemologico circa a metà del secolo XIX </a:t>
            </a:r>
            <a:r>
              <a:rPr lang="it-IT" dirty="0" smtClean="0"/>
              <a:t>soprattutto, innanzitutto con gli studi di Wilhelm </a:t>
            </a:r>
            <a:r>
              <a:rPr lang="it-IT" dirty="0" err="1" smtClean="0"/>
              <a:t>Wundt</a:t>
            </a:r>
            <a:r>
              <a:rPr lang="it-IT" dirty="0" smtClean="0"/>
              <a:t>, e poi con </a:t>
            </a:r>
            <a:r>
              <a:rPr lang="it-IT" dirty="0" smtClean="0"/>
              <a:t>le ricerche del dottor </a:t>
            </a:r>
            <a:r>
              <a:rPr lang="it-IT" dirty="0" err="1" smtClean="0"/>
              <a:t>Charcot</a:t>
            </a:r>
            <a:r>
              <a:rPr lang="it-IT" dirty="0" smtClean="0"/>
              <a:t> sull’isteria a Parigi, </a:t>
            </a:r>
            <a:r>
              <a:rPr lang="it-IT" dirty="0" smtClean="0"/>
              <a:t>in un primo momento affiancato </a:t>
            </a:r>
            <a:r>
              <a:rPr lang="it-IT" dirty="0" smtClean="0"/>
              <a:t>e poi «superato» dal giovane Freud, che lì studiò, prima di lavorare nella sua Vienna e fondare la </a:t>
            </a:r>
            <a:r>
              <a:rPr lang="it-IT" b="1" dirty="0" smtClean="0"/>
              <a:t>psicoanalisi</a:t>
            </a:r>
            <a:r>
              <a:rPr lang="it-IT" dirty="0" smtClean="0"/>
              <a:t>, dottrina rivoluzionaria sulla mente e sul comportamento.</a:t>
            </a:r>
          </a:p>
          <a:p>
            <a:r>
              <a:rPr lang="it-IT" dirty="0" smtClean="0"/>
              <a:t>Nei primi anni di quell’esperienza gli furono vicino Adolf Adler e Karl G. </a:t>
            </a:r>
            <a:r>
              <a:rPr lang="it-IT" dirty="0" err="1" smtClean="0"/>
              <a:t>Jung</a:t>
            </a:r>
            <a:r>
              <a:rPr lang="it-IT" dirty="0" smtClean="0"/>
              <a:t>, i quali bene presto, però si separarono da lui sotto il profilo dottrinale e pratico.</a:t>
            </a:r>
            <a:endParaRPr lang="it-IT" dirty="0"/>
          </a:p>
        </p:txBody>
      </p:sp>
    </p:spTree>
    <p:extLst>
      <p:ext uri="{BB962C8B-B14F-4D97-AF65-F5344CB8AC3E}">
        <p14:creationId xmlns:p14="http://schemas.microsoft.com/office/powerpoint/2010/main" val="1649093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scuole psicologiche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Esistono diverse scuole di pensiero che si sono avvicendate nel corso della storia della psicologia. Ciascuna scuola di pensiero ha veicolato un insieme di principi ispiratori che ha influenzato i pensatori di un dato momento storico o di un dato luogo. Anche se si potrebbe pensare che le diverse correnti siano in competizione fra loro contraddicendosi l’un l’altra, in realtà ogni scuola di pensiero ha permesso di approfondire un punto di vista particolare dal quale osservare la psiche umana.</a:t>
            </a:r>
            <a:r>
              <a:rPr lang="it-IT" dirty="0"/>
              <a:t/>
            </a:r>
            <a:br>
              <a:rPr lang="it-IT" dirty="0"/>
            </a:br>
            <a:r>
              <a:rPr lang="it-IT" dirty="0"/>
              <a:t> </a:t>
            </a:r>
            <a:r>
              <a:rPr lang="it-IT" dirty="0"/>
              <a:t/>
            </a:r>
            <a:br>
              <a:rPr lang="it-IT" dirty="0"/>
            </a:br>
            <a:r>
              <a:rPr lang="it-IT" dirty="0"/>
              <a:t>Ogni scuola di pensiero è complementare alle altre nel senso che ha contribuito a chiarire una parte di tutto ciò che abbiamo compreso del funzionamento psicologico dell’uomo.</a:t>
            </a:r>
            <a:r>
              <a:rPr lang="it-IT" dirty="0"/>
              <a:t/>
            </a:r>
            <a:br>
              <a:rPr lang="it-IT" dirty="0"/>
            </a:br>
            <a:r>
              <a:rPr lang="it-IT" dirty="0"/>
              <a:t> </a:t>
            </a:r>
            <a:r>
              <a:rPr lang="it-IT" dirty="0"/>
              <a:t/>
            </a:r>
            <a:br>
              <a:rPr lang="it-IT" dirty="0"/>
            </a:br>
            <a:r>
              <a:rPr lang="it-IT" dirty="0"/>
              <a:t>Le principali scuole di pensiero della psicologia </a:t>
            </a:r>
            <a:r>
              <a:rPr lang="it-IT" dirty="0" smtClean="0"/>
              <a:t>sono:</a:t>
            </a:r>
          </a:p>
          <a:p>
            <a:r>
              <a:rPr lang="it-IT" b="1" i="1" dirty="0" smtClean="0"/>
              <a:t>Associazionismo, </a:t>
            </a:r>
            <a:r>
              <a:rPr lang="it-IT" dirty="0" smtClean="0"/>
              <a:t>che </a:t>
            </a:r>
            <a:r>
              <a:rPr lang="it-IT" dirty="0"/>
              <a:t>considera le attività mentali, come ad esempio la memoria e la </a:t>
            </a:r>
            <a:r>
              <a:rPr lang="it-IT" dirty="0" smtClean="0"/>
              <a:t>coscienza.</a:t>
            </a:r>
          </a:p>
          <a:p>
            <a:pPr marL="0" indent="0">
              <a:buNone/>
            </a:pPr>
            <a:r>
              <a:rPr lang="it-IT" b="1" dirty="0" smtClean="0"/>
              <a:t>Autori principali: A. BAIN</a:t>
            </a:r>
            <a:endParaRPr lang="it-IT" b="1" dirty="0"/>
          </a:p>
          <a:p>
            <a:endParaRPr lang="it-IT" dirty="0"/>
          </a:p>
        </p:txBody>
      </p:sp>
    </p:spTree>
    <p:extLst>
      <p:ext uri="{BB962C8B-B14F-4D97-AF65-F5344CB8AC3E}">
        <p14:creationId xmlns:p14="http://schemas.microsoft.com/office/powerpoint/2010/main" val="2332521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55000" lnSpcReduction="20000"/>
          </a:bodyPr>
          <a:lstStyle/>
          <a:p>
            <a:r>
              <a:rPr lang="it-IT" b="1" i="1" dirty="0"/>
              <a:t>Riflessologia</a:t>
            </a:r>
            <a:r>
              <a:rPr lang="it-IT" dirty="0"/>
              <a:t>, la scuola russa che ha interpretato il funzionamento psichico mediante il concetto del riflesso fisiologico</a:t>
            </a:r>
            <a:r>
              <a:rPr lang="it-IT" dirty="0" smtClean="0"/>
              <a:t>.</a:t>
            </a:r>
          </a:p>
          <a:p>
            <a:pPr marL="0" indent="0">
              <a:buNone/>
            </a:pPr>
            <a:r>
              <a:rPr lang="it-IT" b="1" dirty="0" smtClean="0"/>
              <a:t>Autori principali: I. PAVLOV</a:t>
            </a:r>
            <a:r>
              <a:rPr lang="it-IT" b="1" dirty="0"/>
              <a:t/>
            </a:r>
            <a:br>
              <a:rPr lang="it-IT" b="1" dirty="0"/>
            </a:br>
            <a:r>
              <a:rPr lang="it-IT" dirty="0"/>
              <a:t> </a:t>
            </a:r>
          </a:p>
          <a:p>
            <a:r>
              <a:rPr lang="it-IT" b="1" i="1" dirty="0"/>
              <a:t>Scuola storico culturale</a:t>
            </a:r>
            <a:r>
              <a:rPr lang="it-IT" dirty="0"/>
              <a:t>, che studia la psiche umana dando importanza alla dimensione storico-culturale in una chiave di lettura marxista</a:t>
            </a:r>
            <a:r>
              <a:rPr lang="it-IT" dirty="0" smtClean="0"/>
              <a:t>.</a:t>
            </a:r>
          </a:p>
          <a:p>
            <a:pPr marL="0" indent="0">
              <a:buNone/>
            </a:pPr>
            <a:r>
              <a:rPr lang="it-IT" b="1" dirty="0" smtClean="0"/>
              <a:t>Autori principali: L. VYGOTSKIJ, A. LURIJA</a:t>
            </a:r>
            <a:r>
              <a:rPr lang="it-IT" b="1" dirty="0"/>
              <a:t/>
            </a:r>
            <a:br>
              <a:rPr lang="it-IT" b="1" dirty="0"/>
            </a:br>
            <a:r>
              <a:rPr lang="it-IT" dirty="0"/>
              <a:t> </a:t>
            </a:r>
          </a:p>
          <a:p>
            <a:r>
              <a:rPr lang="it-IT" b="1" i="1" dirty="0"/>
              <a:t>Strutturalismo</a:t>
            </a:r>
            <a:r>
              <a:rPr lang="it-IT" dirty="0"/>
              <a:t>, che considera la mente come una struttura ordinata di elementi semplici di </a:t>
            </a:r>
            <a:r>
              <a:rPr lang="it-IT" dirty="0" smtClean="0"/>
              <a:t>base.</a:t>
            </a:r>
          </a:p>
          <a:p>
            <a:pPr marL="0" indent="0">
              <a:buNone/>
            </a:pPr>
            <a:r>
              <a:rPr lang="it-IT" b="1" dirty="0" smtClean="0"/>
              <a:t>Autori principali: W. WUNDT</a:t>
            </a:r>
            <a:r>
              <a:rPr lang="it-IT" b="1" dirty="0"/>
              <a:t/>
            </a:r>
            <a:br>
              <a:rPr lang="it-IT" b="1" dirty="0"/>
            </a:br>
            <a:r>
              <a:rPr lang="it-IT" dirty="0"/>
              <a:t> </a:t>
            </a:r>
          </a:p>
          <a:p>
            <a:r>
              <a:rPr lang="it-IT" b="1" i="1" dirty="0"/>
              <a:t>Teoria dei sistemi</a:t>
            </a:r>
            <a:r>
              <a:rPr lang="it-IT" dirty="0"/>
              <a:t>, che pone particolare attenzione sui sistemi di persone ed in particolar modo i sistemi familiari</a:t>
            </a:r>
            <a:r>
              <a:rPr lang="it-IT" dirty="0" smtClean="0"/>
              <a:t>.</a:t>
            </a:r>
          </a:p>
          <a:p>
            <a:pPr marL="0" indent="0">
              <a:buNone/>
            </a:pPr>
            <a:r>
              <a:rPr lang="it-IT" b="1" dirty="0" smtClean="0"/>
              <a:t>Autori principali: G. BATESON, P. WATZLAVICK, (in Italia, L. M. SGUAZZI)</a:t>
            </a:r>
            <a:r>
              <a:rPr lang="it-IT" b="1" dirty="0"/>
              <a:t/>
            </a:r>
            <a:br>
              <a:rPr lang="it-IT" b="1" dirty="0"/>
            </a:br>
            <a:r>
              <a:rPr lang="it-IT" dirty="0"/>
              <a:t> </a:t>
            </a:r>
          </a:p>
          <a:p>
            <a:r>
              <a:rPr lang="it-IT" b="1" i="1" dirty="0"/>
              <a:t>Umanesimo</a:t>
            </a:r>
            <a:r>
              <a:rPr lang="it-IT" dirty="0"/>
              <a:t>, che si focalizza sul potenziale di ciascun individuo di crescere e di realizzarsi. </a:t>
            </a:r>
            <a:r>
              <a:rPr lang="it-IT" dirty="0" smtClean="0"/>
              <a:t>Molto vicina alla filosofia personalista.</a:t>
            </a:r>
          </a:p>
          <a:p>
            <a:pPr marL="0" indent="0">
              <a:buNone/>
            </a:pPr>
            <a:r>
              <a:rPr lang="it-IT" b="1" dirty="0" smtClean="0"/>
              <a:t>Autori principali: C. ROGERS</a:t>
            </a:r>
          </a:p>
          <a:p>
            <a:pPr marL="0" indent="0">
              <a:buNone/>
            </a:pPr>
            <a:endParaRPr lang="it-IT" b="1" dirty="0"/>
          </a:p>
          <a:p>
            <a:r>
              <a:rPr lang="it-IT" b="1" i="1" dirty="0"/>
              <a:t>Psicologia della Gestalt</a:t>
            </a:r>
            <a:r>
              <a:rPr lang="it-IT" dirty="0"/>
              <a:t>, che studia la percezione e gli effetti di questa sul comportamento. </a:t>
            </a:r>
          </a:p>
          <a:p>
            <a:pPr marL="0" indent="0">
              <a:buNone/>
            </a:pPr>
            <a:r>
              <a:rPr lang="it-IT" b="1" dirty="0"/>
              <a:t>Autori </a:t>
            </a:r>
            <a:r>
              <a:rPr lang="it-IT" b="1" dirty="0" smtClean="0"/>
              <a:t>principali: K. KOFFKA, K. LEWIN, </a:t>
            </a:r>
            <a:endParaRPr lang="it-IT" b="1" dirty="0"/>
          </a:p>
          <a:p>
            <a:pPr marL="0" indent="0">
              <a:buNone/>
            </a:pPr>
            <a:endParaRPr lang="it-IT" dirty="0"/>
          </a:p>
        </p:txBody>
      </p:sp>
    </p:spTree>
    <p:extLst>
      <p:ext uri="{BB962C8B-B14F-4D97-AF65-F5344CB8AC3E}">
        <p14:creationId xmlns:p14="http://schemas.microsoft.com/office/powerpoint/2010/main" val="2527563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55000" lnSpcReduction="20000"/>
          </a:bodyPr>
          <a:lstStyle/>
          <a:p>
            <a:r>
              <a:rPr lang="it-IT" b="1" i="1" dirty="0" smtClean="0"/>
              <a:t>Cognitivismo</a:t>
            </a:r>
            <a:r>
              <a:rPr lang="it-IT" dirty="0"/>
              <a:t>, che pone l’accento sulla dimensione del pensiero</a:t>
            </a:r>
            <a:r>
              <a:rPr lang="it-IT" dirty="0" smtClean="0"/>
              <a:t>. </a:t>
            </a:r>
          </a:p>
          <a:p>
            <a:pPr marL="0" indent="0">
              <a:buNone/>
            </a:pPr>
            <a:r>
              <a:rPr lang="it-IT" b="1" dirty="0" smtClean="0"/>
              <a:t>Autori principali: Jean PIAGET, A. BINET, Steven PINKER.</a:t>
            </a:r>
            <a:r>
              <a:rPr lang="it-IT" dirty="0"/>
              <a:t/>
            </a:r>
            <a:br>
              <a:rPr lang="it-IT" dirty="0"/>
            </a:br>
            <a:r>
              <a:rPr lang="it-IT" dirty="0"/>
              <a:t> </a:t>
            </a:r>
          </a:p>
          <a:p>
            <a:r>
              <a:rPr lang="it-IT" b="1" i="1" dirty="0"/>
              <a:t>Costruttivismo</a:t>
            </a:r>
            <a:r>
              <a:rPr lang="it-IT" dirty="0"/>
              <a:t>, secondo il quale le persone costruiscono una propria visione personale del mondo che permette loro di fare previsioni e programmare le proprie azioni</a:t>
            </a:r>
            <a:r>
              <a:rPr lang="it-IT" dirty="0" smtClean="0"/>
              <a:t>.</a:t>
            </a:r>
          </a:p>
          <a:p>
            <a:pPr marL="0" indent="0">
              <a:buNone/>
            </a:pPr>
            <a:r>
              <a:rPr lang="it-IT" b="1" dirty="0" smtClean="0"/>
              <a:t>Autori principali: </a:t>
            </a:r>
            <a:r>
              <a:rPr lang="it-IT" b="1" dirty="0"/>
              <a:t/>
            </a:r>
            <a:br>
              <a:rPr lang="it-IT" b="1" dirty="0"/>
            </a:br>
            <a:r>
              <a:rPr lang="it-IT" dirty="0"/>
              <a:t> </a:t>
            </a:r>
          </a:p>
          <a:p>
            <a:r>
              <a:rPr lang="it-IT" b="1" i="1" dirty="0"/>
              <a:t>Comportamentismo</a:t>
            </a:r>
            <a:r>
              <a:rPr lang="it-IT" dirty="0"/>
              <a:t>, che si focalizza sui comportamenti degli individui, sulla possibilità di apprenderne di nuovi e di modificare i comportamenti acquisiti</a:t>
            </a:r>
            <a:r>
              <a:rPr lang="it-IT" b="1" dirty="0" smtClean="0"/>
              <a:t>. </a:t>
            </a:r>
          </a:p>
          <a:p>
            <a:pPr marL="0" indent="0">
              <a:buNone/>
            </a:pPr>
            <a:r>
              <a:rPr lang="it-IT" b="1" dirty="0" smtClean="0"/>
              <a:t>Autori principali: … WATSON, … SKINNER.</a:t>
            </a:r>
            <a:r>
              <a:rPr lang="it-IT" b="1" dirty="0"/>
              <a:t/>
            </a:r>
            <a:br>
              <a:rPr lang="it-IT" b="1" dirty="0"/>
            </a:br>
            <a:r>
              <a:rPr lang="it-IT" dirty="0"/>
              <a:t> </a:t>
            </a:r>
          </a:p>
          <a:p>
            <a:r>
              <a:rPr lang="it-IT" b="1" i="1" dirty="0"/>
              <a:t>Funzionalismo</a:t>
            </a:r>
            <a:r>
              <a:rPr lang="it-IT" dirty="0"/>
              <a:t>, che prende in considerazione la funzione e lo scopo dei processi mentali</a:t>
            </a:r>
            <a:r>
              <a:rPr lang="it-IT" dirty="0" smtClean="0"/>
              <a:t>. </a:t>
            </a:r>
          </a:p>
          <a:p>
            <a:pPr marL="0" indent="0">
              <a:buNone/>
            </a:pPr>
            <a:r>
              <a:rPr lang="it-IT" b="1" dirty="0" smtClean="0"/>
              <a:t>Autori principali: W. JAMES, J</a:t>
            </a:r>
            <a:r>
              <a:rPr lang="it-IT" b="1" dirty="0"/>
              <a:t>.</a:t>
            </a:r>
            <a:r>
              <a:rPr lang="it-IT" b="1" dirty="0" smtClean="0"/>
              <a:t> DEWEY, G. S. HALL.</a:t>
            </a:r>
            <a:r>
              <a:rPr lang="it-IT" b="1" dirty="0"/>
              <a:t/>
            </a:r>
            <a:br>
              <a:rPr lang="it-IT" b="1" dirty="0"/>
            </a:br>
            <a:r>
              <a:rPr lang="it-IT" b="1" dirty="0"/>
              <a:t> </a:t>
            </a:r>
          </a:p>
          <a:p>
            <a:r>
              <a:rPr lang="it-IT" b="1" i="1" dirty="0"/>
              <a:t>Psicoanalisi</a:t>
            </a:r>
            <a:r>
              <a:rPr lang="it-IT" dirty="0"/>
              <a:t>, che sottolinea l'influenza dell'inconscio sul comportamento umano</a:t>
            </a:r>
            <a:r>
              <a:rPr lang="it-IT" dirty="0" smtClean="0"/>
              <a:t>. </a:t>
            </a:r>
          </a:p>
          <a:p>
            <a:pPr marL="0" indent="0">
              <a:buNone/>
            </a:pPr>
            <a:r>
              <a:rPr lang="it-IT" b="1" dirty="0" smtClean="0"/>
              <a:t>Autori principali:  S. e A. FREUD.</a:t>
            </a:r>
          </a:p>
          <a:p>
            <a:pPr marL="0" indent="0">
              <a:buNone/>
            </a:pPr>
            <a:endParaRPr lang="it-IT" b="1" dirty="0" smtClean="0"/>
          </a:p>
          <a:p>
            <a:r>
              <a:rPr lang="it-IT" b="1" dirty="0" smtClean="0"/>
              <a:t>Psicologia analitica, </a:t>
            </a:r>
            <a:r>
              <a:rPr lang="it-IT" dirty="0" smtClean="0"/>
              <a:t>che sottolinea l’esistenza di archetipi comuni a tutti gli esseri umani</a:t>
            </a:r>
            <a:r>
              <a:rPr lang="it-IT" b="1" dirty="0" smtClean="0"/>
              <a:t>, e la presenza di un inconscio collettivo.</a:t>
            </a:r>
          </a:p>
          <a:p>
            <a:pPr marL="0" indent="0">
              <a:buNone/>
            </a:pPr>
            <a:r>
              <a:rPr lang="it-IT" b="1" dirty="0" smtClean="0"/>
              <a:t>Autori principali: K. G. JUNG e A. ADLER</a:t>
            </a:r>
            <a:r>
              <a:rPr lang="it-IT" b="1" dirty="0"/>
              <a:t/>
            </a:r>
            <a:br>
              <a:rPr lang="it-IT" b="1" dirty="0"/>
            </a:br>
            <a:r>
              <a:rPr lang="it-IT" dirty="0"/>
              <a:t> </a:t>
            </a:r>
            <a:endParaRPr lang="it-IT" b="1" dirty="0"/>
          </a:p>
          <a:p>
            <a:pPr marL="0" indent="0">
              <a:buNone/>
            </a:pPr>
            <a:endParaRPr lang="it-IT" dirty="0"/>
          </a:p>
        </p:txBody>
      </p:sp>
    </p:spTree>
    <p:extLst>
      <p:ext uri="{BB962C8B-B14F-4D97-AF65-F5344CB8AC3E}">
        <p14:creationId xmlns:p14="http://schemas.microsoft.com/office/powerpoint/2010/main" val="2980703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psicologia e le neuroscienze</a:t>
            </a: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59479443"/>
              </p:ext>
            </p:extLst>
          </p:nvPr>
        </p:nvGraphicFramePr>
        <p:xfrm>
          <a:off x="457200" y="3215481"/>
          <a:ext cx="8229600" cy="2651760"/>
        </p:xfrm>
        <a:graphic>
          <a:graphicData uri="http://schemas.openxmlformats.org/drawingml/2006/table">
            <a:tbl>
              <a:tblPr/>
              <a:tblGrid>
                <a:gridCol w="8229600"/>
              </a:tblGrid>
              <a:tr h="0">
                <a:tc>
                  <a:txBody>
                    <a:bodyPr/>
                    <a:lstStyle/>
                    <a:p>
                      <a:pPr algn="ctr"/>
                      <a:r>
                        <a:rPr kumimoji="0" lang="it-IT" b="1" i="0" kern="1200" dirty="0" smtClean="0">
                          <a:solidFill>
                            <a:schemeClr val="tx1"/>
                          </a:solidFill>
                          <a:effectLst/>
                          <a:latin typeface="+mn-lt"/>
                          <a:ea typeface="+mn-ea"/>
                          <a:cs typeface="+mn-cs"/>
                        </a:rPr>
                        <a:t>La psicologia studia la </a:t>
                      </a:r>
                      <a:r>
                        <a:rPr kumimoji="0" lang="it-IT" b="1" i="0" u="none" strike="noStrike" kern="1200" dirty="0" smtClean="0">
                          <a:solidFill>
                            <a:schemeClr val="tx1"/>
                          </a:solidFill>
                          <a:effectLst/>
                          <a:latin typeface="+mn-lt"/>
                          <a:ea typeface="+mn-ea"/>
                          <a:cs typeface="+mn-cs"/>
                        </a:rPr>
                        <a:t>personalità</a:t>
                      </a:r>
                      <a:r>
                        <a:rPr kumimoji="0" lang="it-IT" b="1" i="0" kern="1200" dirty="0" smtClean="0">
                          <a:solidFill>
                            <a:schemeClr val="tx1"/>
                          </a:solidFill>
                          <a:effectLst/>
                          <a:latin typeface="+mn-lt"/>
                          <a:ea typeface="+mn-ea"/>
                          <a:cs typeface="+mn-cs"/>
                        </a:rPr>
                        <a:t>, </a:t>
                      </a:r>
                    </a:p>
                    <a:p>
                      <a:pPr algn="ctr"/>
                      <a:r>
                        <a:rPr kumimoji="0" lang="it-IT" b="1" i="0" kern="1200" dirty="0" smtClean="0">
                          <a:solidFill>
                            <a:schemeClr val="tx1"/>
                          </a:solidFill>
                          <a:effectLst/>
                          <a:latin typeface="+mn-lt"/>
                          <a:ea typeface="+mn-ea"/>
                          <a:cs typeface="+mn-cs"/>
                        </a:rPr>
                        <a:t>i processi mentali e i </a:t>
                      </a:r>
                      <a:r>
                        <a:rPr kumimoji="0" lang="it-IT" b="1" i="0" u="none" strike="noStrike" kern="1200" dirty="0" smtClean="0">
                          <a:solidFill>
                            <a:schemeClr val="tx1"/>
                          </a:solidFill>
                          <a:effectLst/>
                          <a:latin typeface="+mn-lt"/>
                          <a:ea typeface="+mn-ea"/>
                          <a:cs typeface="+mn-cs"/>
                        </a:rPr>
                        <a:t>comportamenti</a:t>
                      </a:r>
                      <a:r>
                        <a:rPr kumimoji="0" lang="it-IT" b="1" i="0" kern="1200" dirty="0" smtClean="0">
                          <a:solidFill>
                            <a:schemeClr val="tx1"/>
                          </a:solidFill>
                          <a:effectLst/>
                          <a:latin typeface="+mn-lt"/>
                          <a:ea typeface="+mn-ea"/>
                          <a:cs typeface="+mn-cs"/>
                        </a:rPr>
                        <a:t> di un individuo.</a:t>
                      </a:r>
                      <a:endParaRPr lang="it-IT" b="1" dirty="0" smtClean="0">
                        <a:effectLst/>
                      </a:endParaRPr>
                    </a:p>
                    <a:p>
                      <a:endParaRPr lang="it-IT" dirty="0" smtClean="0">
                        <a:effectLst/>
                      </a:endParaRPr>
                    </a:p>
                    <a:p>
                      <a:r>
                        <a:rPr lang="it-IT" dirty="0" smtClean="0">
                          <a:effectLst/>
                        </a:rPr>
                        <a:t>«</a:t>
                      </a:r>
                      <a:r>
                        <a:rPr lang="it-IT" i="1" dirty="0">
                          <a:effectLst/>
                        </a:rPr>
                        <a:t>La psicologia si occupa dei "giochi" della mente, studia le partite che le persone giocano fra loro e le neuroscienze studiano i mezzi con cui giocare: un bastone può servire al battitore per colpire la palla che il lanciatore gli lancia in una partita di baseball, ma lo stesso bastone può servire a qualcun altro per rompere la faccia di un amico</a:t>
                      </a:r>
                      <a:r>
                        <a:rPr lang="it-IT" dirty="0">
                          <a:effectLst/>
                        </a:rPr>
                        <a:t>.»</a:t>
                      </a:r>
                    </a:p>
                  </a:txBody>
                  <a:tcPr anchor="ctr">
                    <a:lnL>
                      <a:noFill/>
                    </a:lnL>
                    <a:lnR>
                      <a:noFill/>
                    </a:lnR>
                    <a:lnT>
                      <a:noFill/>
                    </a:lnT>
                    <a:lnB>
                      <a:noFill/>
                    </a:lnB>
                    <a:solidFill>
                      <a:srgbClr val="FFFFFF"/>
                    </a:solidFill>
                  </a:tcPr>
                </a:tc>
              </a:tr>
              <a:tr h="0">
                <a:tc>
                  <a:txBody>
                    <a:bodyPr/>
                    <a:lstStyle/>
                    <a:p>
                      <a:r>
                        <a:rPr lang="it-IT" dirty="0" smtClean="0">
                          <a:effectLst/>
                        </a:rPr>
                        <a:t>(Luciano MECACCI)</a:t>
                      </a:r>
                      <a:endParaRPr lang="it-IT" dirty="0">
                        <a:effectLst/>
                      </a:endParaRP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795407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Neuroscienze e psicologia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Nell'ultimo decennio hanno acquisito una grande importanza le diverse </a:t>
            </a:r>
            <a:r>
              <a:rPr lang="it-IT" b="1" dirty="0"/>
              <a:t>neuroscienze</a:t>
            </a:r>
            <a:r>
              <a:rPr lang="it-IT" dirty="0"/>
              <a:t>. Esse non sono parte della psicologia, ma fungono da ponte tra quest'ultima e le altre discipline come la </a:t>
            </a:r>
            <a:r>
              <a:rPr lang="it-IT" b="1" dirty="0"/>
              <a:t>neurologia</a:t>
            </a:r>
            <a:r>
              <a:rPr lang="it-IT" dirty="0"/>
              <a:t>, la </a:t>
            </a:r>
            <a:r>
              <a:rPr lang="it-IT" b="1" dirty="0"/>
              <a:t>medicina</a:t>
            </a:r>
            <a:r>
              <a:rPr lang="it-IT" dirty="0"/>
              <a:t>, la </a:t>
            </a:r>
            <a:r>
              <a:rPr lang="it-IT" b="1" dirty="0"/>
              <a:t>biologia</a:t>
            </a:r>
            <a:r>
              <a:rPr lang="it-IT" dirty="0"/>
              <a:t> e la </a:t>
            </a:r>
            <a:r>
              <a:rPr lang="it-IT" b="1" dirty="0"/>
              <a:t>psichiatria</a:t>
            </a:r>
            <a:r>
              <a:rPr lang="it-IT" dirty="0"/>
              <a:t>.</a:t>
            </a:r>
          </a:p>
          <a:p>
            <a:r>
              <a:rPr lang="it-IT" dirty="0"/>
              <a:t>La </a:t>
            </a:r>
            <a:r>
              <a:rPr lang="it-IT" b="1" dirty="0"/>
              <a:t>neuropsicologia</a:t>
            </a:r>
            <a:r>
              <a:rPr lang="it-IT" dirty="0"/>
              <a:t> </a:t>
            </a:r>
            <a:r>
              <a:rPr lang="it-IT" b="1" dirty="0"/>
              <a:t>studia i processi cognitivi e comportamentali, correlandoli con i meccanismi </a:t>
            </a:r>
            <a:r>
              <a:rPr lang="it-IT" b="1" dirty="0" err="1"/>
              <a:t>anatomo</a:t>
            </a:r>
            <a:r>
              <a:rPr lang="it-IT" b="1" dirty="0"/>
              <a:t> funzionali che ne permettono il funzionamento</a:t>
            </a:r>
            <a:r>
              <a:rPr lang="it-IT" dirty="0" smtClean="0"/>
              <a:t>.</a:t>
            </a:r>
            <a:r>
              <a:rPr lang="it-IT" dirty="0"/>
              <a:t> </a:t>
            </a:r>
            <a:endParaRPr lang="it-IT" dirty="0" smtClean="0"/>
          </a:p>
          <a:p>
            <a:r>
              <a:rPr lang="it-IT" dirty="0" smtClean="0"/>
              <a:t>Si </a:t>
            </a:r>
            <a:r>
              <a:rPr lang="it-IT" dirty="0"/>
              <a:t>tratta di una </a:t>
            </a:r>
            <a:r>
              <a:rPr lang="it-IT" b="1" dirty="0"/>
              <a:t>scienza interdisciplinare</a:t>
            </a:r>
            <a:r>
              <a:rPr lang="it-IT" dirty="0"/>
              <a:t>, come tutte le neuroscienze, le cui basi possono essere fatte risalire a </a:t>
            </a:r>
            <a:r>
              <a:rPr lang="it-IT" b="1" dirty="0"/>
              <a:t>Paul </a:t>
            </a:r>
            <a:r>
              <a:rPr lang="it-IT" b="1" dirty="0" err="1"/>
              <a:t>Broca</a:t>
            </a:r>
            <a:r>
              <a:rPr lang="it-IT" dirty="0"/>
              <a:t>. Gli obiettivi della neuropsicologia sono l'indagine delle basi anatomiche dei processi mentali e cognitivi tramite lo studio di sistemi cerebrali danneggiati, vale a dire di soggetti cerebrolesi a diversa eziologia.</a:t>
            </a:r>
          </a:p>
          <a:p>
            <a:pPr marL="0" indent="0">
              <a:buNone/>
            </a:pPr>
            <a:endParaRPr lang="it-IT" dirty="0"/>
          </a:p>
        </p:txBody>
      </p:sp>
    </p:spTree>
    <p:extLst>
      <p:ext uri="{BB962C8B-B14F-4D97-AF65-F5344CB8AC3E}">
        <p14:creationId xmlns:p14="http://schemas.microsoft.com/office/powerpoint/2010/main" val="3550292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neuroscienze cognitive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Le neuroscienze cognitive hanno avuto grande sviluppo a seguito dello sviluppo delle tecniche di visualizzazione </a:t>
            </a:r>
            <a:r>
              <a:rPr lang="it-IT" i="1" dirty="0"/>
              <a:t>in vivo</a:t>
            </a:r>
            <a:r>
              <a:rPr lang="it-IT" dirty="0"/>
              <a:t> delle strutture cerebrali, quali la </a:t>
            </a:r>
            <a:r>
              <a:rPr lang="it-IT" b="1" dirty="0" smtClean="0"/>
              <a:t>TAC, </a:t>
            </a:r>
            <a:r>
              <a:rPr lang="it-IT" i="1" dirty="0" smtClean="0"/>
              <a:t>Tomografia Assiale Computerizzata</a:t>
            </a:r>
            <a:r>
              <a:rPr lang="it-IT" b="1" dirty="0" smtClean="0"/>
              <a:t>,</a:t>
            </a:r>
            <a:r>
              <a:rPr lang="it-IT" dirty="0"/>
              <a:t> e la </a:t>
            </a:r>
            <a:r>
              <a:rPr lang="it-IT" b="1" dirty="0" smtClean="0"/>
              <a:t>RMN</a:t>
            </a:r>
            <a:r>
              <a:rPr lang="it-IT" dirty="0" smtClean="0"/>
              <a:t>, </a:t>
            </a:r>
            <a:r>
              <a:rPr lang="it-IT" i="1" dirty="0" smtClean="0"/>
              <a:t>Risonanza Magnetica Nucleare</a:t>
            </a:r>
            <a:r>
              <a:rPr lang="it-IT" dirty="0" smtClean="0"/>
              <a:t>. </a:t>
            </a:r>
            <a:r>
              <a:rPr lang="it-IT" dirty="0"/>
              <a:t>Un'altra prospettiva di indagine è rappresentata dagli studi di "attivazione", tramite i quali, con le tecniche SPECT, PET e </a:t>
            </a:r>
            <a:r>
              <a:rPr lang="it-IT" dirty="0" smtClean="0"/>
              <a:t>FMRI</a:t>
            </a:r>
            <a:r>
              <a:rPr lang="it-IT" dirty="0"/>
              <a:t>, è possibile studiare in soggetti normali e cerebrolesi i substrati neurali a seguito dello svolgimento di determinati compiti o cognitivi</a:t>
            </a:r>
            <a:r>
              <a:rPr lang="it-IT" dirty="0" smtClean="0"/>
              <a:t>.</a:t>
            </a:r>
          </a:p>
          <a:p>
            <a:pPr marL="0" indent="0">
              <a:buNone/>
            </a:pPr>
            <a:endParaRPr lang="it-IT" dirty="0"/>
          </a:p>
          <a:p>
            <a:r>
              <a:rPr lang="it-IT" dirty="0"/>
              <a:t>La psicofisiologia, al contrario della psicologia fisiologica, si occupa di individuare i cambiamenti fisiologici secondari a determinate attività cerebrali, comportamenti o processi cognitivi</a:t>
            </a:r>
            <a:r>
              <a:rPr lang="it-IT" dirty="0" smtClean="0"/>
              <a:t>.</a:t>
            </a:r>
            <a:r>
              <a:rPr lang="it-IT" dirty="0"/>
              <a:t> Anche se le tecniche in uso sono molteplici, la più utilizzata è senz'altro la registrazione dei potenziali elettrici cerebrali dallo scalpo. Clinicamente queste tecniche sono </a:t>
            </a:r>
            <a:r>
              <a:rPr lang="it-IT" dirty="0" smtClean="0"/>
              <a:t>l'elettroencefalogramma</a:t>
            </a:r>
            <a:r>
              <a:rPr lang="it-IT" dirty="0"/>
              <a:t> </a:t>
            </a:r>
            <a:r>
              <a:rPr lang="it-IT" dirty="0" smtClean="0"/>
              <a:t>e </a:t>
            </a:r>
            <a:r>
              <a:rPr lang="it-IT" dirty="0"/>
              <a:t>i potenziali evocati. La MEG consente invece di registrare i potenziali magnetici cerebrali.</a:t>
            </a:r>
          </a:p>
          <a:p>
            <a:pPr marL="0" indent="0">
              <a:buNone/>
            </a:pPr>
            <a:endParaRPr lang="it-IT" dirty="0"/>
          </a:p>
        </p:txBody>
      </p:sp>
    </p:spTree>
    <p:extLst>
      <p:ext uri="{BB962C8B-B14F-4D97-AF65-F5344CB8AC3E}">
        <p14:creationId xmlns:p14="http://schemas.microsoft.com/office/powerpoint/2010/main" val="3208063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psicologia </a:t>
            </a:r>
            <a:br>
              <a:rPr lang="it-IT" b="1" dirty="0" smtClean="0"/>
            </a:br>
            <a:r>
              <a:rPr lang="it-IT" b="1" dirty="0" smtClean="0"/>
              <a:t>come scienza di scienze</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a:t>Attualmente la psicologia è una disciplina composita</a:t>
            </a:r>
            <a:r>
              <a:rPr lang="it-IT" dirty="0"/>
              <a:t>; i suoi metodi di ricerca sono sperimentali (di laboratorio o sul campo) oppure etnograficamente orientati (ad esempio: alcuni approcci della psicologia culturale); hanno una dimensione individuale (ad esempio: studi di psicofisica, psicoterapia individuale, ecc.) oppure una maggiore attenzione all'aspetto sociale e di gruppo (ad esempio: lo studio delle dinamiche psicologiche nelle organizzazioni, la psicologia del </a:t>
            </a:r>
            <a:r>
              <a:rPr lang="it-IT" dirty="0" smtClean="0"/>
              <a:t>lavoro</a:t>
            </a:r>
            <a:r>
              <a:rPr lang="it-IT" dirty="0"/>
              <a:t>,</a:t>
            </a:r>
            <a:r>
              <a:rPr lang="it-IT" dirty="0" smtClean="0"/>
              <a:t> </a:t>
            </a:r>
            <a:r>
              <a:rPr lang="it-IT" dirty="0"/>
              <a:t>ecc.). </a:t>
            </a:r>
            <a:endParaRPr lang="it-IT" dirty="0" smtClean="0"/>
          </a:p>
          <a:p>
            <a:r>
              <a:rPr lang="it-IT" dirty="0" smtClean="0"/>
              <a:t>Queste </a:t>
            </a:r>
            <a:r>
              <a:rPr lang="it-IT" dirty="0"/>
              <a:t>diversità di approccio hanno prodotto diverse </a:t>
            </a:r>
            <a:r>
              <a:rPr lang="it-IT" dirty="0" err="1"/>
              <a:t>sottodiscipline</a:t>
            </a:r>
            <a:r>
              <a:rPr lang="it-IT" dirty="0"/>
              <a:t> psicologiche, con differenti matrici epistemologico-culturali di riferimento. In particolare l'uso del metodo scientifico in taluni ambiti si evidenzia nell'osservazione/misurazione dall'esterno dei fenomeni psichici-cognitivi e all'uso congiunto della statistica come strumento di analisi dei dati </a:t>
            </a:r>
            <a:r>
              <a:rPr lang="it-IT" dirty="0" smtClean="0"/>
              <a:t>rilevati</a:t>
            </a:r>
            <a:r>
              <a:rPr lang="it-IT" baseline="30000" dirty="0" smtClean="0"/>
              <a:t>.</a:t>
            </a:r>
            <a:endParaRPr lang="it-IT" dirty="0"/>
          </a:p>
          <a:p>
            <a:pPr marL="0" indent="0">
              <a:buNone/>
            </a:pPr>
            <a:endParaRPr lang="it-IT" dirty="0"/>
          </a:p>
        </p:txBody>
      </p:sp>
    </p:spTree>
    <p:extLst>
      <p:ext uri="{BB962C8B-B14F-4D97-AF65-F5344CB8AC3E}">
        <p14:creationId xmlns:p14="http://schemas.microsoft.com/office/powerpoint/2010/main" val="29600932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Psicologia, psichiatria, filosofia</a:t>
            </a:r>
            <a:endParaRPr lang="it-IT" b="1" dirty="0"/>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2286000" y="1997839"/>
            <a:ext cx="4572000" cy="3693319"/>
          </a:xfrm>
          <a:prstGeom prst="rect">
            <a:avLst/>
          </a:prstGeom>
        </p:spPr>
        <p:txBody>
          <a:bodyPr>
            <a:spAutoFit/>
          </a:bodyPr>
          <a:lstStyle/>
          <a:p>
            <a:endParaRPr lang="it-IT" dirty="0" smtClean="0"/>
          </a:p>
          <a:p>
            <a:endParaRPr lang="it-IT" dirty="0"/>
          </a:p>
          <a:p>
            <a:endParaRPr lang="it-IT" dirty="0" smtClean="0"/>
          </a:p>
          <a:p>
            <a:r>
              <a:rPr lang="it-IT" dirty="0" smtClean="0"/>
              <a:t>La </a:t>
            </a:r>
            <a:r>
              <a:rPr lang="it-IT" dirty="0"/>
              <a:t>psicologia si differenzia dalla psichiatria, che è una disciplina medica focalizzata sull'intervento di tipo farmacologico in merito ai disturbi psicopatologici, in comune però con la psicologia clinica e i relativi interventi psicoterapeutici.</a:t>
            </a:r>
          </a:p>
          <a:p>
            <a:r>
              <a:rPr lang="it-IT" dirty="0"/>
              <a:t>L’intervento della filosofia pratica può integrarsi anche a questo punto, meglio, però, se interviene all’origine della percezione del disagio.</a:t>
            </a:r>
            <a:endParaRPr lang="it-IT" dirty="0"/>
          </a:p>
        </p:txBody>
      </p:sp>
    </p:spTree>
    <p:extLst>
      <p:ext uri="{BB962C8B-B14F-4D97-AF65-F5344CB8AC3E}">
        <p14:creationId xmlns:p14="http://schemas.microsoft.com/office/powerpoint/2010/main" val="1987064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Lombroso e </a:t>
            </a:r>
            <a:r>
              <a:rPr lang="it-IT" b="1" dirty="0" smtClean="0"/>
              <a:t>il «meccanicismo»</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smtClean="0"/>
              <a:t>Una scuola particolare è quella che si può ascrivere, soprattutto in Italia, alle ricerche di </a:t>
            </a:r>
            <a:r>
              <a:rPr lang="it-IT" b="1" dirty="0" smtClean="0"/>
              <a:t>Cesare Lombroso </a:t>
            </a:r>
            <a:r>
              <a:rPr lang="it-IT" dirty="0" smtClean="0"/>
              <a:t>che, sulle tracce di un positivismo strettamente meccanicista, sostenne l’importanza dei tratti somatici, soprattutto connessi alla forma del cranio, per definire i tratti psicologici e caratteriali principali.</a:t>
            </a:r>
          </a:p>
          <a:p>
            <a:r>
              <a:rPr lang="it-IT" b="1" dirty="0"/>
              <a:t>Marco Ezechia Lombroso</a:t>
            </a:r>
            <a:r>
              <a:rPr lang="it-IT" dirty="0"/>
              <a:t>, detto </a:t>
            </a:r>
            <a:r>
              <a:rPr lang="it-IT" b="1" dirty="0"/>
              <a:t>Cesare</a:t>
            </a:r>
            <a:r>
              <a:rPr lang="it-IT" dirty="0"/>
              <a:t> (Verona, 6 novembre 1835 – Torino, 19 ottobre 1909), è stato un medico, antropologo, accademico, sociologo, filosofo e giurista italiano, da taluni studiosi definito come padre della moderna </a:t>
            </a:r>
            <a:r>
              <a:rPr lang="it-IT" dirty="0" smtClean="0"/>
              <a:t>criminologia.</a:t>
            </a:r>
            <a:r>
              <a:rPr lang="it-IT" dirty="0"/>
              <a:t> Esponente del positivismo, è stato uno dei pionieri degli studi sulla </a:t>
            </a:r>
            <a:r>
              <a:rPr lang="it-IT" u="sng" dirty="0"/>
              <a:t>criminalità</a:t>
            </a:r>
            <a:r>
              <a:rPr lang="it-IT" dirty="0"/>
              <a:t>, e fondatore dell'antropologia criminale. Il suo lavoro è stato fortemente influenzato dalla </a:t>
            </a:r>
            <a:r>
              <a:rPr lang="it-IT" i="1" dirty="0"/>
              <a:t>fisiognomica</a:t>
            </a:r>
            <a:r>
              <a:rPr lang="it-IT" dirty="0"/>
              <a:t>, dal </a:t>
            </a:r>
            <a:r>
              <a:rPr lang="it-IT" i="1" dirty="0"/>
              <a:t>darwinismo sociale</a:t>
            </a:r>
            <a:r>
              <a:rPr lang="it-IT" dirty="0"/>
              <a:t> e dalla </a:t>
            </a:r>
            <a:r>
              <a:rPr lang="it-IT" i="1" dirty="0"/>
              <a:t>frenologia</a:t>
            </a:r>
            <a:r>
              <a:rPr lang="it-IT" dirty="0"/>
              <a:t>.</a:t>
            </a:r>
            <a:endParaRPr lang="it-IT" dirty="0" smtClean="0"/>
          </a:p>
          <a:p>
            <a:endParaRPr lang="it-IT" dirty="0"/>
          </a:p>
        </p:txBody>
      </p:sp>
    </p:spTree>
    <p:extLst>
      <p:ext uri="{BB962C8B-B14F-4D97-AF65-F5344CB8AC3E}">
        <p14:creationId xmlns:p14="http://schemas.microsoft.com/office/powerpoint/2010/main" val="1790885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smtClean="0"/>
              <a:t>Utilizzeremo, dunque, sia </a:t>
            </a:r>
            <a:r>
              <a:rPr lang="it-IT" b="1" dirty="0" smtClean="0"/>
              <a:t>testi «classici» </a:t>
            </a:r>
            <a:r>
              <a:rPr lang="it-IT" dirty="0" smtClean="0"/>
              <a:t>(ma con moderazione), sia </a:t>
            </a:r>
            <a:r>
              <a:rPr lang="it-IT" b="1" dirty="0" smtClean="0"/>
              <a:t>testi moderni e soprattutto contemporanei</a:t>
            </a:r>
            <a:r>
              <a:rPr lang="it-IT" dirty="0" smtClean="0"/>
              <a:t>.</a:t>
            </a:r>
          </a:p>
          <a:p>
            <a:r>
              <a:rPr lang="it-IT" dirty="0" smtClean="0"/>
              <a:t>In questo senso vi porterò ad esempio, non solo la letteratura specifica, tra cui spicca il testo AA.VV. «</a:t>
            </a:r>
            <a:r>
              <a:rPr lang="it-IT" b="1" i="1" dirty="0" err="1" smtClean="0"/>
              <a:t>Sophia</a:t>
            </a:r>
            <a:r>
              <a:rPr lang="it-IT" b="1" i="1" dirty="0" smtClean="0"/>
              <a:t> e </a:t>
            </a:r>
            <a:r>
              <a:rPr lang="it-IT" b="1" i="1" dirty="0" err="1" smtClean="0"/>
              <a:t>Agàpe</a:t>
            </a:r>
            <a:r>
              <a:rPr lang="it-IT" dirty="0" smtClean="0"/>
              <a:t>» edito da Liguori </a:t>
            </a:r>
            <a:r>
              <a:rPr lang="it-IT" dirty="0"/>
              <a:t>p</a:t>
            </a:r>
            <a:r>
              <a:rPr lang="it-IT" dirty="0" smtClean="0"/>
              <a:t>er l’Associazione filosofica </a:t>
            </a:r>
            <a:r>
              <a:rPr lang="it-IT" b="1" i="1" dirty="0" err="1" smtClean="0"/>
              <a:t>Phronesis</a:t>
            </a:r>
            <a:r>
              <a:rPr lang="it-IT" dirty="0" smtClean="0"/>
              <a:t> (ex L. 4/ 2013 sulle «</a:t>
            </a:r>
            <a:r>
              <a:rPr lang="it-IT" i="1" dirty="0" smtClean="0"/>
              <a:t>professioni non-</a:t>
            </a:r>
            <a:r>
              <a:rPr lang="it-IT" i="1" dirty="0" err="1" smtClean="0"/>
              <a:t>ordinistiche</a:t>
            </a:r>
            <a:r>
              <a:rPr lang="it-IT" dirty="0" smtClean="0"/>
              <a:t> come la </a:t>
            </a:r>
            <a:r>
              <a:rPr lang="it-IT" b="1" dirty="0" smtClean="0"/>
              <a:t>consulenza filosofica</a:t>
            </a:r>
            <a:r>
              <a:rPr lang="it-IT" dirty="0" smtClean="0"/>
              <a:t>), un mio manualetto che – se del caso – fotocopieremo in parte, ma anche un testo assai corposo «</a:t>
            </a:r>
            <a:r>
              <a:rPr lang="it-IT" b="1" i="1" dirty="0" smtClean="0"/>
              <a:t>Platone 2.0</a:t>
            </a:r>
            <a:r>
              <a:rPr lang="it-IT" dirty="0" smtClean="0"/>
              <a:t>» del prof. Giorgio </a:t>
            </a:r>
            <a:r>
              <a:rPr lang="it-IT" dirty="0" err="1" smtClean="0"/>
              <a:t>Giacometti</a:t>
            </a:r>
            <a:r>
              <a:rPr lang="it-IT" dirty="0" smtClean="0"/>
              <a:t>, mio collega in </a:t>
            </a:r>
            <a:r>
              <a:rPr lang="it-IT" b="1" i="1" dirty="0" err="1" smtClean="0"/>
              <a:t>Phronesis</a:t>
            </a:r>
            <a:r>
              <a:rPr lang="it-IT" dirty="0" smtClean="0"/>
              <a:t> e docente a Udine nei Licei e all’Università. </a:t>
            </a:r>
          </a:p>
          <a:p>
            <a:r>
              <a:rPr lang="it-IT" dirty="0" smtClean="0"/>
              <a:t>Tutto questo lavoro previo ci permetterà di visionare quasi «dal vivo» alcuni «casi individuali» e poi, se ci piacerà, perfino di provare a sperimentare qualcosa con il metodo </a:t>
            </a:r>
            <a:r>
              <a:rPr lang="it-IT" dirty="0" err="1" smtClean="0"/>
              <a:t>psico</a:t>
            </a:r>
            <a:r>
              <a:rPr lang="it-IT" dirty="0" smtClean="0"/>
              <a:t>-dinamico del «</a:t>
            </a:r>
            <a:r>
              <a:rPr lang="it-IT" b="1" i="1" dirty="0" err="1" smtClean="0"/>
              <a:t>role</a:t>
            </a:r>
            <a:r>
              <a:rPr lang="it-IT" b="1" i="1" dirty="0" smtClean="0"/>
              <a:t> play</a:t>
            </a:r>
            <a:r>
              <a:rPr lang="it-IT" dirty="0" smtClean="0"/>
              <a:t>».</a:t>
            </a:r>
          </a:p>
          <a:p>
            <a:r>
              <a:rPr lang="it-IT" b="1" dirty="0" smtClean="0"/>
              <a:t>Nella più assoluta riservatezza potrò farvi visionare anche qualche testo «vero», </a:t>
            </a:r>
            <a:r>
              <a:rPr lang="it-IT" dirty="0" smtClean="0"/>
              <a:t>tra i quali - forse il più umanamente perturbante - quello relativo a </a:t>
            </a:r>
            <a:r>
              <a:rPr lang="it-IT" b="1" dirty="0" smtClean="0"/>
              <a:t>un carcerato ergastolano</a:t>
            </a:r>
            <a:r>
              <a:rPr lang="it-IT" dirty="0" smtClean="0"/>
              <a:t>, del quale sono stato nominato dal Tribunale «</a:t>
            </a:r>
            <a:r>
              <a:rPr lang="it-IT" i="1" dirty="0" smtClean="0"/>
              <a:t>Tutore legale</a:t>
            </a:r>
            <a:r>
              <a:rPr lang="it-IT" dirty="0" smtClean="0"/>
              <a:t>». </a:t>
            </a:r>
            <a:endParaRPr lang="it-IT" dirty="0"/>
          </a:p>
        </p:txBody>
      </p:sp>
    </p:spTree>
    <p:extLst>
      <p:ext uri="{BB962C8B-B14F-4D97-AF65-F5344CB8AC3E}">
        <p14:creationId xmlns:p14="http://schemas.microsoft.com/office/powerpoint/2010/main" val="319772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 «primitivismi» e gli «atavismi»</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Dopo il 1870, data assunta come inizio del "periodo pesarese", e dopo gli studi condotti sulla pellagra, il Lombroso si concentrò più propriamente sullo studio dell'antropologia, dei pazzi e dei criminali, giacché in questi gli sembrava di rinvenire maggiormente le stigmate del primitivismo. </a:t>
            </a:r>
            <a:endParaRPr lang="it-IT" dirty="0" smtClean="0"/>
          </a:p>
          <a:p>
            <a:pPr marL="0" indent="0">
              <a:buNone/>
            </a:pPr>
            <a:endParaRPr lang="it-IT" dirty="0" smtClean="0"/>
          </a:p>
          <a:p>
            <a:r>
              <a:rPr lang="it-IT" dirty="0" smtClean="0"/>
              <a:t>Il </a:t>
            </a:r>
            <a:r>
              <a:rPr lang="it-IT" dirty="0"/>
              <a:t>primo caso che si trovò ad esaminare fu quello del brigante Giuseppe Villella, settantenne, datosi alla macchia sui monti. L'autopsia del Villella, probabilmente una di quelle che più s'impressero nella mente del Lombroso, evidenziò alla base del cranio la fusione congenita della parte corrispondente dell'occipite con l'atlante, ed altre caratteristiche anomale, quali ad esempio la mancanza della cresta occipitale interna, la deformazione della cresta mediana ed altre deformazioni delle ossa craniche, che spinsero il Lombroso a considerare che quelle peculiari caratteristiche ossee avessero avuto una certa qual influenza sull'attività del </a:t>
            </a:r>
            <a:r>
              <a:rPr lang="it-IT" dirty="0" smtClean="0"/>
              <a:t>cervelletto.</a:t>
            </a:r>
          </a:p>
        </p:txBody>
      </p:sp>
    </p:spTree>
    <p:extLst>
      <p:ext uri="{BB962C8B-B14F-4D97-AF65-F5344CB8AC3E}">
        <p14:creationId xmlns:p14="http://schemas.microsoft.com/office/powerpoint/2010/main" val="770273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La probabilità dell'eziologia di queste anomalie poteva essere imputata ad un arresto allo stato fetale nello sviluppo del cervello, considerazione evidentemente embriogenetica che mise il Lombroso sulla strada che accostava l'analisi evoluzionistica alla medicina legale applicata alle patologie, attraverso un iniziale confronto con i primati.</a:t>
            </a:r>
          </a:p>
          <a:p>
            <a:r>
              <a:rPr lang="it-IT" dirty="0"/>
              <a:t>Infatti il trovare negli uomini la fossa mediana, di norma presente solo in primati e </a:t>
            </a:r>
            <a:r>
              <a:rPr lang="it-IT" dirty="0" smtClean="0"/>
              <a:t>gorilla suscitava </a:t>
            </a:r>
            <a:r>
              <a:rPr lang="it-IT" dirty="0"/>
              <a:t>l'ipotesi che fosse presente un nesso tra l'evoluzione naturale della specie ed i comportamenti del singolo all'interno del contesto sociale. Un primo accenno di ricerca in questo senso si può ricondurre all'anno 1869, quando studiosi inglesi avevano riscontrata la capacità cranica dei delinquenti minore di quella dei pazzi, ed anno in cui il Golgi stesso studiava le relazioni eziologiche tra delitto e pazzia. </a:t>
            </a:r>
            <a:r>
              <a:rPr lang="it-IT" dirty="0" smtClean="0"/>
              <a:t>F</a:t>
            </a:r>
          </a:p>
          <a:p>
            <a:r>
              <a:rPr lang="it-IT" dirty="0" smtClean="0"/>
              <a:t>u </a:t>
            </a:r>
            <a:r>
              <a:rPr lang="it-IT" dirty="0"/>
              <a:t>così che nacque la convinzione atavica, avallata da un secondo caso, quello del contadino Vincenzo </a:t>
            </a:r>
            <a:r>
              <a:rPr lang="it-IT" dirty="0" err="1"/>
              <a:t>Verzeni</a:t>
            </a:r>
            <a:r>
              <a:rPr lang="it-IT" dirty="0"/>
              <a:t>, omicida ed antropofago, che presentava caratteri atavici o d'involuzione, vale a dire di mancata evoluzione, che, secondo il Lombroso, avrebbero, in una certa qual misura, motivato le manifestazioni anomale della sua condotta, derivanti, indipendentemente dall'atto di scelta volontaria e cosciente, direttamente da deviazioni della struttura fisica. </a:t>
            </a:r>
            <a:endParaRPr lang="it-IT" dirty="0" smtClean="0"/>
          </a:p>
        </p:txBody>
      </p:sp>
    </p:spTree>
    <p:extLst>
      <p:ext uri="{BB962C8B-B14F-4D97-AF65-F5344CB8AC3E}">
        <p14:creationId xmlns:p14="http://schemas.microsoft.com/office/powerpoint/2010/main" val="2073066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«Criminali per nascita»?</a:t>
            </a:r>
            <a:endParaRPr lang="it-IT" b="1" dirty="0"/>
          </a:p>
        </p:txBody>
      </p:sp>
      <p:sp>
        <p:nvSpPr>
          <p:cNvPr id="3" name="Segnaposto contenuto 2"/>
          <p:cNvSpPr>
            <a:spLocks noGrp="1"/>
          </p:cNvSpPr>
          <p:nvPr>
            <p:ph idx="1"/>
          </p:nvPr>
        </p:nvSpPr>
        <p:spPr/>
        <p:txBody>
          <a:bodyPr>
            <a:normAutofit lnSpcReduction="10000"/>
          </a:bodyPr>
          <a:lstStyle/>
          <a:p>
            <a:r>
              <a:rPr lang="it-IT" dirty="0"/>
              <a:t>Il problema che si presentò al Lombroso fu quindi quello di ridefinire alla luce di queste intuizioni e teorie il problema del delitto in termini di libero arbitrio e di responsabilità, ovvero di educazione, o addirittura di terapia. Le parole del Lombroso sono al riguardo vistosamente influenzate da un determinismo assoluto, derivante dal procedere delle indagini, preminentemente sperimentali, intrecciate con studi psichiatrici sia sulla pazzia sia sul cretinismo in genere, da cui prenderà corpo la "</a:t>
            </a:r>
            <a:r>
              <a:rPr lang="it-IT" b="1" dirty="0"/>
              <a:t>teoria dell'uomo delinquente</a:t>
            </a:r>
            <a:r>
              <a:rPr lang="it-IT" dirty="0"/>
              <a:t>".</a:t>
            </a:r>
          </a:p>
          <a:p>
            <a:pPr marL="0" indent="0">
              <a:buNone/>
            </a:pPr>
            <a:endParaRPr lang="it-IT" dirty="0"/>
          </a:p>
        </p:txBody>
      </p:sp>
    </p:spTree>
    <p:extLst>
      <p:ext uri="{BB962C8B-B14F-4D97-AF65-F5344CB8AC3E}">
        <p14:creationId xmlns:p14="http://schemas.microsoft.com/office/powerpoint/2010/main" val="1543465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Genio e follia</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Genio e follia furono due elementi che il Lombroso associava</a:t>
            </a:r>
            <a:r>
              <a:rPr lang="it-IT" dirty="0" smtClean="0"/>
              <a:t>.</a:t>
            </a:r>
            <a:r>
              <a:rPr lang="it-IT" dirty="0"/>
              <a:t> All'inizio l'opera di Lombroso dovette combattere per sradicare i pregiudizi morali relativi alla delinquenza, ormai ben radicati nel substrato sociale. Infatti, la maggior parte dei contemporanei continuava a considerare i delinquenti unicamente colpevoli, reputando irrilevanti gli studi di Lombroso. </a:t>
            </a:r>
            <a:endParaRPr lang="it-IT" dirty="0" smtClean="0"/>
          </a:p>
          <a:p>
            <a:r>
              <a:rPr lang="it-IT" dirty="0" smtClean="0"/>
              <a:t>Nonostante </a:t>
            </a:r>
            <a:r>
              <a:rPr lang="it-IT" dirty="0"/>
              <a:t>ciò la teoria dell'equivalenza epilettica del delitto (o meglio, della sua componente epilettica) guadagnava terreno, benché proclamata relativamente tardi (ma già individuabile in testi quali </a:t>
            </a:r>
            <a:r>
              <a:rPr lang="it-IT" i="1" dirty="0"/>
              <a:t>Genio e Follia</a:t>
            </a:r>
            <a:r>
              <a:rPr lang="it-IT" dirty="0"/>
              <a:t> e </a:t>
            </a:r>
            <a:r>
              <a:rPr lang="it-IT" i="1" dirty="0" err="1"/>
              <a:t>Du</a:t>
            </a:r>
            <a:r>
              <a:rPr lang="it-IT" i="1" dirty="0"/>
              <a:t> </a:t>
            </a:r>
            <a:r>
              <a:rPr lang="it-IT" i="1" dirty="0" err="1"/>
              <a:t>démon</a:t>
            </a:r>
            <a:r>
              <a:rPr lang="it-IT" i="1" dirty="0"/>
              <a:t> de Socrate</a:t>
            </a:r>
            <a:r>
              <a:rPr lang="it-IT" dirty="0"/>
              <a:t>, 1836, del francese </a:t>
            </a:r>
            <a:r>
              <a:rPr lang="it-IT" dirty="0" err="1"/>
              <a:t>Lélut</a:t>
            </a:r>
            <a:r>
              <a:rPr lang="it-IT" dirty="0"/>
              <a:t>). L'interesse per il genio derivava anche da concezioni residue di stampo illuminista relativamente ad un'immagine della storia come "catastrofica" (nel senso greco di </a:t>
            </a:r>
            <a:r>
              <a:rPr lang="it-IT" i="1" dirty="0" err="1"/>
              <a:t>catastrophè</a:t>
            </a:r>
            <a:r>
              <a:rPr lang="it-IT" dirty="0"/>
              <a:t>), caratterizzata da subitanei rivolgimenti dovuti a cause naturali o individuali (cioè i </a:t>
            </a:r>
            <a:r>
              <a:rPr lang="it-IT" dirty="0" smtClean="0"/>
              <a:t>geni</a:t>
            </a:r>
            <a:r>
              <a:rPr lang="it-IT" dirty="0"/>
              <a:t>), teoria avallata dall'evoluzionismo emergente contemporaneo al Lombroso, che tendeva a considerare a tal proposito i geni come una certa qual sottospecie di eroi.</a:t>
            </a:r>
            <a:endParaRPr lang="it-IT" dirty="0"/>
          </a:p>
        </p:txBody>
      </p:sp>
    </p:spTree>
    <p:extLst>
      <p:ext uri="{BB962C8B-B14F-4D97-AF65-F5344CB8AC3E}">
        <p14:creationId xmlns:p14="http://schemas.microsoft.com/office/powerpoint/2010/main" val="2689227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Caratteristiche fisiche </a:t>
            </a:r>
            <a:br>
              <a:rPr lang="it-IT" b="1" dirty="0" smtClean="0"/>
            </a:br>
            <a:r>
              <a:rPr lang="it-IT" b="1" dirty="0" smtClean="0"/>
              <a:t>e «meteorologia»</a:t>
            </a:r>
            <a:endParaRPr lang="it-IT" b="1" dirty="0"/>
          </a:p>
        </p:txBody>
      </p:sp>
      <p:sp>
        <p:nvSpPr>
          <p:cNvPr id="3" name="Segnaposto contenuto 2"/>
          <p:cNvSpPr>
            <a:spLocks noGrp="1"/>
          </p:cNvSpPr>
          <p:nvPr>
            <p:ph idx="1"/>
          </p:nvPr>
        </p:nvSpPr>
        <p:spPr/>
        <p:txBody>
          <a:bodyPr>
            <a:normAutofit fontScale="85000" lnSpcReduction="10000"/>
          </a:bodyPr>
          <a:lstStyle/>
          <a:p>
            <a:r>
              <a:rPr lang="it-IT" dirty="0"/>
              <a:t>Fisicamente il Lombroso asseriva la predominanza tra i geni di caratteristiche quali il pallore, la magrezza o l'obesità, l'essere rachitici, sterili o celibi, di cervelli per la maggior parte di volume superiore alla media e con deformità (</a:t>
            </a:r>
            <a:r>
              <a:rPr lang="it-IT" i="1" dirty="0"/>
              <a:t>come le suture anormali nel cranio di Volta</a:t>
            </a:r>
            <a:r>
              <a:rPr lang="it-IT" dirty="0"/>
              <a:t>); </a:t>
            </a:r>
            <a:r>
              <a:rPr lang="it-IT" b="1" dirty="0"/>
              <a:t>esistevano poi anche casi in cui i </a:t>
            </a:r>
            <a:r>
              <a:rPr lang="it-IT" b="1" dirty="0" smtClean="0"/>
              <a:t>geni </a:t>
            </a:r>
            <a:r>
              <a:rPr lang="it-IT" b="1" dirty="0"/>
              <a:t>erano totalmente ed irreversibilmente pazzi, non soltanto in alcuni momenti o in manifestazioni latenti, si vedano gli esempi di Tasso, </a:t>
            </a:r>
            <a:r>
              <a:rPr lang="it-IT" b="1" dirty="0" err="1"/>
              <a:t>Gogol</a:t>
            </a:r>
            <a:r>
              <a:rPr lang="it-IT" b="1" dirty="0"/>
              <a:t>, </a:t>
            </a:r>
            <a:r>
              <a:rPr lang="it-IT" b="1" dirty="0" err="1"/>
              <a:t>Ampère</a:t>
            </a:r>
            <a:r>
              <a:rPr lang="it-IT" b="1" dirty="0"/>
              <a:t>, Kant e </a:t>
            </a:r>
            <a:r>
              <a:rPr lang="it-IT" b="1" dirty="0" smtClean="0"/>
              <a:t>Beethoven</a:t>
            </a:r>
            <a:r>
              <a:rPr lang="it-IT" dirty="0" smtClean="0"/>
              <a:t>.</a:t>
            </a:r>
          </a:p>
          <a:p>
            <a:r>
              <a:rPr lang="it-IT" dirty="0" smtClean="0"/>
              <a:t>Tuttavia</a:t>
            </a:r>
            <a:r>
              <a:rPr lang="it-IT" dirty="0"/>
              <a:t>, insieme a queste analisi caratteriali, il Lombroso sosteneva anche alcune teorie più opinabili, come ad esempio quella che </a:t>
            </a:r>
            <a:r>
              <a:rPr lang="it-IT" b="1" dirty="0"/>
              <a:t>le grandi variazioni barometriche e la canicola influenzerebbero la pazzia e le grandi scoperte o le osservazioni più acute </a:t>
            </a:r>
            <a:r>
              <a:rPr lang="it-IT" dirty="0"/>
              <a:t>(adducendo come esempi i casi di </a:t>
            </a:r>
            <a:r>
              <a:rPr lang="it-IT" b="1" dirty="0"/>
              <a:t>Malpighi</a:t>
            </a:r>
            <a:r>
              <a:rPr lang="it-IT" dirty="0"/>
              <a:t> e </a:t>
            </a:r>
            <a:r>
              <a:rPr lang="it-IT" b="1" dirty="0"/>
              <a:t>Galvani</a:t>
            </a:r>
            <a:r>
              <a:rPr lang="it-IT" dirty="0"/>
              <a:t>).</a:t>
            </a:r>
            <a:endParaRPr lang="it-IT" dirty="0"/>
          </a:p>
        </p:txBody>
      </p:sp>
    </p:spTree>
    <p:extLst>
      <p:ext uri="{BB962C8B-B14F-4D97-AF65-F5344CB8AC3E}">
        <p14:creationId xmlns:p14="http://schemas.microsoft.com/office/powerpoint/2010/main" val="3873124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fisiognomica lombrosiana</a:t>
            </a:r>
            <a:endParaRPr lang="it-IT" b="1" dirty="0"/>
          </a:p>
        </p:txBody>
      </p:sp>
      <p:sp>
        <p:nvSpPr>
          <p:cNvPr id="3" name="Segnaposto contenuto 2"/>
          <p:cNvSpPr>
            <a:spLocks noGrp="1"/>
          </p:cNvSpPr>
          <p:nvPr>
            <p:ph idx="1"/>
          </p:nvPr>
        </p:nvSpPr>
        <p:spPr/>
        <p:txBody>
          <a:bodyPr>
            <a:normAutofit fontScale="85000" lnSpcReduction="10000"/>
          </a:bodyPr>
          <a:lstStyle/>
          <a:p>
            <a:r>
              <a:rPr lang="it-IT" b="1" dirty="0"/>
              <a:t>Dal 1876 divulgò la propria teoria antropologica della delinquenza nelle cinque successive edizioni de </a:t>
            </a:r>
            <a:r>
              <a:rPr lang="it-IT" b="1" i="1" dirty="0"/>
              <a:t>L'uomo delinquente</a:t>
            </a:r>
            <a:r>
              <a:rPr lang="it-IT" b="1" dirty="0"/>
              <a:t>, che successivamente espanse in un'opera in più volumi</a:t>
            </a:r>
            <a:r>
              <a:rPr lang="it-IT" dirty="0"/>
              <a:t>. </a:t>
            </a:r>
            <a:endParaRPr lang="it-IT" dirty="0" smtClean="0"/>
          </a:p>
          <a:p>
            <a:r>
              <a:rPr lang="it-IT" dirty="0" smtClean="0"/>
              <a:t>Tra </a:t>
            </a:r>
            <a:r>
              <a:rPr lang="it-IT" dirty="0"/>
              <a:t>i massimi studiosi di fisiognomica, Lombroso misurò la forma e la dimensione dei </a:t>
            </a:r>
            <a:r>
              <a:rPr lang="it-IT" dirty="0" err="1"/>
              <a:t>cranii</a:t>
            </a:r>
            <a:r>
              <a:rPr lang="it-IT" dirty="0"/>
              <a:t> di molti briganti uccisi e portati dal Meridione d'Italia in Piemonte, concludendone che i tratti atavici presenti riportavano indietro all'uomo primitivo. In effetti, quella che sviluppò fu una nuova pseudoscienza che si occupava di frenologia forense. Egli dedusse che i criminali portavano tratti anti-sociali dalla nascita, per via ereditaria, cosa che oggi si considera del tutto </a:t>
            </a:r>
            <a:r>
              <a:rPr lang="it-IT" dirty="0" smtClean="0"/>
              <a:t>infondata (mah!). </a:t>
            </a:r>
            <a:r>
              <a:rPr lang="it-IT" dirty="0"/>
              <a:t>Da notare che Lombroso aveva sviluppato la teoria dell'atavismo un anno prima della pubblicazione de </a:t>
            </a:r>
            <a:r>
              <a:rPr lang="it-IT" i="1" dirty="0"/>
              <a:t>L'origine delle specie</a:t>
            </a:r>
            <a:r>
              <a:rPr lang="it-IT" dirty="0"/>
              <a:t> di Darwin (1859).</a:t>
            </a:r>
            <a:endParaRPr lang="it-IT" dirty="0"/>
          </a:p>
        </p:txBody>
      </p:sp>
    </p:spTree>
    <p:extLst>
      <p:ext uri="{BB962C8B-B14F-4D97-AF65-F5344CB8AC3E}">
        <p14:creationId xmlns:p14="http://schemas.microsoft.com/office/powerpoint/2010/main" val="3234244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Biografie «esemplari»</a:t>
            </a:r>
            <a:endParaRPr lang="it-IT" b="1" dirty="0"/>
          </a:p>
        </p:txBody>
      </p:sp>
      <p:sp>
        <p:nvSpPr>
          <p:cNvPr id="3" name="Segnaposto contenuto 2"/>
          <p:cNvSpPr>
            <a:spLocks noGrp="1"/>
          </p:cNvSpPr>
          <p:nvPr>
            <p:ph idx="1"/>
          </p:nvPr>
        </p:nvSpPr>
        <p:spPr/>
        <p:txBody>
          <a:bodyPr>
            <a:normAutofit fontScale="70000" lnSpcReduction="20000"/>
          </a:bodyPr>
          <a:lstStyle/>
          <a:p>
            <a:r>
              <a:rPr lang="it-IT" dirty="0"/>
              <a:t>In una pubblicazione di Lombroso al riguardo, </a:t>
            </a:r>
            <a:r>
              <a:rPr lang="it-IT" i="1" dirty="0"/>
              <a:t>Sulle malattie proprie degli uomini dati ai lavori intellettuali</a:t>
            </a:r>
            <a:r>
              <a:rPr lang="it-IT" dirty="0"/>
              <a:t>, è concepito il legame tra genio e follia, che aveva collegato a questi due fattori anche peculiarità fisiche riscontrate dal Lombroso nei pazzi. Nei vari manicomi in cui condusse le sue analisi, il Lombroso, oltre a trovare le tare ed i difetti, le anomalie individuali, aveva trovato anche lampi di genialità e passione, coltivando ipotesi che per certi versi lo allontanavano un po' dalla teoria epilettica. </a:t>
            </a:r>
            <a:endParaRPr lang="it-IT" dirty="0" smtClean="0"/>
          </a:p>
          <a:p>
            <a:r>
              <a:rPr lang="it-IT" dirty="0" smtClean="0"/>
              <a:t>Era </a:t>
            </a:r>
            <a:r>
              <a:rPr lang="it-IT" dirty="0"/>
              <a:t>stato molto colpito dalle idee dei pazzi, dai loro lavori ingegnosi e dai loro calcoli prodigiosi, continuando sulla strada secondo cui tra i pazzi abbonderebbero </a:t>
            </a:r>
            <a:r>
              <a:rPr lang="it-IT" b="1" dirty="0"/>
              <a:t>i fondatori di religioni e partiti come, ad esempio, Lutero, Savonarola e Giovanna d'Arco</a:t>
            </a:r>
            <a:r>
              <a:rPr lang="it-IT" dirty="0"/>
              <a:t>. </a:t>
            </a:r>
            <a:endParaRPr lang="it-IT" dirty="0" smtClean="0"/>
          </a:p>
          <a:p>
            <a:r>
              <a:rPr lang="it-IT" b="1" dirty="0" smtClean="0"/>
              <a:t>Le </a:t>
            </a:r>
            <a:r>
              <a:rPr lang="it-IT" b="1" dirty="0"/>
              <a:t>distrazioni dei </a:t>
            </a:r>
            <a:r>
              <a:rPr lang="it-IT" b="1" dirty="0" smtClean="0"/>
              <a:t>geni </a:t>
            </a:r>
            <a:r>
              <a:rPr lang="it-IT" b="1" dirty="0"/>
              <a:t>erano ritenute dal Lombroso come momenti di assenza epilettica, così come le loro visioni notturne </a:t>
            </a:r>
            <a:r>
              <a:rPr lang="it-IT" dirty="0" smtClean="0"/>
              <a:t>(</a:t>
            </a:r>
            <a:r>
              <a:rPr lang="it-IT" i="1" dirty="0" smtClean="0"/>
              <a:t>Dostoevskij</a:t>
            </a:r>
            <a:r>
              <a:rPr lang="it-IT" i="1" dirty="0"/>
              <a:t>, Maupassant</a:t>
            </a:r>
            <a:r>
              <a:rPr lang="it-IT" i="1" dirty="0" smtClean="0"/>
              <a:t>, de</a:t>
            </a:r>
            <a:r>
              <a:rPr lang="it-IT" i="1" dirty="0"/>
              <a:t> </a:t>
            </a:r>
            <a:r>
              <a:rPr lang="it-IT" i="1" dirty="0" err="1"/>
              <a:t>Musset</a:t>
            </a:r>
            <a:r>
              <a:rPr lang="it-IT" dirty="0"/>
              <a:t>), </a:t>
            </a:r>
            <a:r>
              <a:rPr lang="it-IT" b="1" dirty="0"/>
              <a:t>le malinconie </a:t>
            </a:r>
            <a:r>
              <a:rPr lang="it-IT" dirty="0"/>
              <a:t>(</a:t>
            </a:r>
            <a:r>
              <a:rPr lang="it-IT" i="1" dirty="0"/>
              <a:t>Voltaire, Molière, Chopin, Giusti</a:t>
            </a:r>
            <a:r>
              <a:rPr lang="it-IT" dirty="0"/>
              <a:t>), </a:t>
            </a:r>
            <a:r>
              <a:rPr lang="it-IT" b="1" dirty="0"/>
              <a:t>i tentativi di suicidio </a:t>
            </a:r>
            <a:r>
              <a:rPr lang="it-IT" dirty="0"/>
              <a:t>(</a:t>
            </a:r>
            <a:r>
              <a:rPr lang="it-IT" i="1" dirty="0"/>
              <a:t>Rousseau, Cavour, </a:t>
            </a:r>
            <a:r>
              <a:rPr lang="it-IT" i="1" dirty="0" err="1"/>
              <a:t>Chateaubriand</a:t>
            </a:r>
            <a:r>
              <a:rPr lang="it-IT" dirty="0"/>
              <a:t>), </a:t>
            </a:r>
            <a:r>
              <a:rPr lang="it-IT" b="1" dirty="0"/>
              <a:t>le megalomanie </a:t>
            </a:r>
            <a:r>
              <a:rPr lang="it-IT" dirty="0"/>
              <a:t>(</a:t>
            </a:r>
            <a:r>
              <a:rPr lang="it-IT" i="1" dirty="0" smtClean="0"/>
              <a:t>Mohammed,</a:t>
            </a:r>
            <a:r>
              <a:rPr lang="it-IT" i="1" dirty="0"/>
              <a:t> Colombo, Savonarola, Giordano Bruno</a:t>
            </a:r>
            <a:r>
              <a:rPr lang="it-IT" dirty="0"/>
              <a:t>), </a:t>
            </a:r>
            <a:r>
              <a:rPr lang="it-IT" b="1" dirty="0"/>
              <a:t>la timidezza </a:t>
            </a:r>
            <a:r>
              <a:rPr lang="it-IT" dirty="0"/>
              <a:t>(</a:t>
            </a:r>
            <a:r>
              <a:rPr lang="it-IT" i="1" dirty="0"/>
              <a:t>Leopardi</a:t>
            </a:r>
            <a:r>
              <a:rPr lang="it-IT" dirty="0"/>
              <a:t>), </a:t>
            </a:r>
            <a:r>
              <a:rPr lang="it-IT" b="1" dirty="0"/>
              <a:t>l'amore infantilistico </a:t>
            </a:r>
            <a:r>
              <a:rPr lang="it-IT" dirty="0"/>
              <a:t>(</a:t>
            </a:r>
            <a:r>
              <a:rPr lang="it-IT" i="1" dirty="0"/>
              <a:t>Dante, Alfieri, Byron</a:t>
            </a:r>
            <a:r>
              <a:rPr lang="it-IT" dirty="0" smtClean="0"/>
              <a:t>). etc.</a:t>
            </a:r>
            <a:endParaRPr lang="it-IT" dirty="0"/>
          </a:p>
        </p:txBody>
      </p:sp>
    </p:spTree>
    <p:extLst>
      <p:ext uri="{BB962C8B-B14F-4D97-AF65-F5344CB8AC3E}">
        <p14:creationId xmlns:p14="http://schemas.microsoft.com/office/powerpoint/2010/main" val="1346904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Prima di Lombroso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Già in tempi relativamente precedenti alle elaborazioni del Lombroso, studiosi quali il </a:t>
            </a:r>
            <a:r>
              <a:rPr lang="it-IT" dirty="0" err="1"/>
              <a:t>Maudsley</a:t>
            </a:r>
            <a:r>
              <a:rPr lang="it-IT" dirty="0"/>
              <a:t> asserivano che la criminalità è una varietà di neurosi e che i delinquenti fossero degenerati </a:t>
            </a:r>
            <a:r>
              <a:rPr lang="it-IT" dirty="0" smtClean="0"/>
              <a:t>ereditari. </a:t>
            </a:r>
            <a:r>
              <a:rPr lang="it-IT" dirty="0"/>
              <a:t>Le cause della degenerazione potevano essere ricondotte in primis all'alcool ed alla pellagra ma anche elementi quali industrie, professioni, miserie, non andrebbero scartati. </a:t>
            </a:r>
            <a:endParaRPr lang="it-IT" dirty="0" smtClean="0"/>
          </a:p>
          <a:p>
            <a:pPr marL="0" indent="0">
              <a:buNone/>
            </a:pPr>
            <a:endParaRPr lang="it-IT" dirty="0" smtClean="0"/>
          </a:p>
          <a:p>
            <a:r>
              <a:rPr lang="it-IT" dirty="0" smtClean="0"/>
              <a:t>Il </a:t>
            </a:r>
            <a:r>
              <a:rPr lang="it-IT" dirty="0"/>
              <a:t>Lombroso proseguì sulla strada già intrapresa dall'Antonini, che sosteneva che tutte le degenerazioni sarebbero osservabili per alterazioni fisiche, intellettuali e/o etiche. Nella formulazione più propriamente 'definitiva' dell'uomo delinquente mancavano però ancora due elementi; vale a dire il fattore epilettico e la varietà politica. Il primo di questi due elementi testimonia evidentemente l'affievolirsi dell'elemento storico ed il sopravvento della visione strutturalistica tipico dell'ultima fase del positivismo, elemento suggerito a Lombroso da due suoi casi.</a:t>
            </a:r>
            <a:endParaRPr lang="it-IT" dirty="0"/>
          </a:p>
        </p:txBody>
      </p:sp>
    </p:spTree>
    <p:extLst>
      <p:ext uri="{BB962C8B-B14F-4D97-AF65-F5344CB8AC3E}">
        <p14:creationId xmlns:p14="http://schemas.microsoft.com/office/powerpoint/2010/main" val="1417765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Sigmund Freud</a:t>
            </a:r>
            <a:endParaRPr lang="it-IT" b="1" dirty="0"/>
          </a:p>
        </p:txBody>
      </p:sp>
      <p:sp>
        <p:nvSpPr>
          <p:cNvPr id="3" name="Segnaposto contenuto 2"/>
          <p:cNvSpPr>
            <a:spLocks noGrp="1"/>
          </p:cNvSpPr>
          <p:nvPr>
            <p:ph idx="1"/>
          </p:nvPr>
        </p:nvSpPr>
        <p:spPr/>
        <p:txBody>
          <a:bodyPr>
            <a:normAutofit fontScale="85000" lnSpcReduction="20000"/>
          </a:bodyPr>
          <a:lstStyle/>
          <a:p>
            <a:r>
              <a:rPr lang="it-IT" b="1" dirty="0"/>
              <a:t>Sigmund Freud </a:t>
            </a:r>
            <a:r>
              <a:rPr lang="it-IT" dirty="0"/>
              <a:t>studia medicina a Vienna ed ottiene nel 1885 la libera docenza in psicopatologia. Nel 1892 scrive gli </a:t>
            </a:r>
            <a:r>
              <a:rPr lang="it-IT" i="1" dirty="0"/>
              <a:t>Studi sull’isteria </a:t>
            </a:r>
            <a:r>
              <a:rPr lang="it-IT" dirty="0"/>
              <a:t>con il dottor </a:t>
            </a:r>
            <a:r>
              <a:rPr lang="it-IT" dirty="0" err="1"/>
              <a:t>Breuer</a:t>
            </a:r>
            <a:r>
              <a:rPr lang="it-IT" dirty="0"/>
              <a:t>. Nel 1889 dà alle stampe </a:t>
            </a:r>
            <a:r>
              <a:rPr lang="it-IT" i="1" dirty="0"/>
              <a:t>L’interpretazione dei sogni</a:t>
            </a:r>
            <a:r>
              <a:rPr lang="it-IT" dirty="0"/>
              <a:t>,  nel 1901 </a:t>
            </a:r>
            <a:r>
              <a:rPr lang="it-IT" i="1" dirty="0"/>
              <a:t>Psicopatologia</a:t>
            </a:r>
            <a:r>
              <a:rPr lang="it-IT" dirty="0"/>
              <a:t> </a:t>
            </a:r>
            <a:r>
              <a:rPr lang="it-IT" i="1" dirty="0"/>
              <a:t>della vita quotidiana</a:t>
            </a:r>
            <a:r>
              <a:rPr lang="it-IT" dirty="0"/>
              <a:t>. Seguono i </a:t>
            </a:r>
            <a:r>
              <a:rPr lang="it-IT" i="1" dirty="0"/>
              <a:t>Tre saggi sulla vita sessuale</a:t>
            </a:r>
            <a:r>
              <a:rPr lang="it-IT" dirty="0"/>
              <a:t> l’anno dopo e nel 1909 compie con </a:t>
            </a:r>
            <a:r>
              <a:rPr lang="it-IT" dirty="0" err="1"/>
              <a:t>Jung</a:t>
            </a:r>
            <a:r>
              <a:rPr lang="it-IT" dirty="0"/>
              <a:t> un importante viaggio negli Stati Uniti d’America dove presenta la </a:t>
            </a:r>
            <a:r>
              <a:rPr lang="it-IT" b="1" i="1" dirty="0"/>
              <a:t>nuova dottrina psicoanalitica</a:t>
            </a:r>
            <a:r>
              <a:rPr lang="it-IT" dirty="0"/>
              <a:t>. Nel 1912 pubblica il fondamentale </a:t>
            </a:r>
            <a:r>
              <a:rPr lang="it-IT" i="1" dirty="0"/>
              <a:t>Totem e tabù</a:t>
            </a:r>
            <a:r>
              <a:rPr lang="it-IT" dirty="0"/>
              <a:t> e nel 1920 </a:t>
            </a:r>
            <a:r>
              <a:rPr lang="it-IT" i="1" dirty="0"/>
              <a:t>Al di là del principio di morte</a:t>
            </a:r>
            <a:r>
              <a:rPr lang="it-IT" dirty="0"/>
              <a:t>. </a:t>
            </a:r>
          </a:p>
          <a:p>
            <a:r>
              <a:rPr lang="it-IT" dirty="0"/>
              <a:t>Freud allarga i suoi interessi alla psicologia sociale con i saggi </a:t>
            </a:r>
            <a:r>
              <a:rPr lang="it-IT" i="1" dirty="0"/>
              <a:t>Psicologia delle masse e analisi dell’io </a:t>
            </a:r>
            <a:r>
              <a:rPr lang="it-IT" dirty="0"/>
              <a:t>e </a:t>
            </a:r>
            <a:r>
              <a:rPr lang="it-IT" i="1" dirty="0"/>
              <a:t>Disagio della civiltà</a:t>
            </a:r>
            <a:r>
              <a:rPr lang="it-IT" dirty="0"/>
              <a:t> nel 1920. </a:t>
            </a:r>
          </a:p>
          <a:p>
            <a:r>
              <a:rPr lang="it-IT" dirty="0"/>
              <a:t>Scampato alla persecuzione antiebraica del nazismo, nel 1938 scrive a Londra il </a:t>
            </a:r>
            <a:r>
              <a:rPr lang="it-IT" i="1" dirty="0"/>
              <a:t>Compendio di psicanalisi</a:t>
            </a:r>
            <a:r>
              <a:rPr lang="it-IT" dirty="0"/>
              <a:t>, rimasto </a:t>
            </a:r>
            <a:r>
              <a:rPr lang="it-IT" dirty="0" err="1"/>
              <a:t>incompiut</a:t>
            </a:r>
            <a:endParaRPr lang="it-IT" dirty="0"/>
          </a:p>
        </p:txBody>
      </p:sp>
    </p:spTree>
    <p:extLst>
      <p:ext uri="{BB962C8B-B14F-4D97-AF65-F5344CB8AC3E}">
        <p14:creationId xmlns:p14="http://schemas.microsoft.com/office/powerpoint/2010/main" val="21014697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psicologia del profondo</a:t>
            </a:r>
            <a:endParaRPr lang="it-IT" b="1" dirty="0"/>
          </a:p>
        </p:txBody>
      </p:sp>
      <p:sp>
        <p:nvSpPr>
          <p:cNvPr id="3" name="Segnaposto contenuto 2"/>
          <p:cNvSpPr>
            <a:spLocks noGrp="1"/>
          </p:cNvSpPr>
          <p:nvPr>
            <p:ph idx="1"/>
          </p:nvPr>
        </p:nvSpPr>
        <p:spPr/>
        <p:txBody>
          <a:bodyPr>
            <a:normAutofit fontScale="77500" lnSpcReduction="20000"/>
          </a:bodyPr>
          <a:lstStyle/>
          <a:p>
            <a:r>
              <a:rPr lang="it-IT" dirty="0"/>
              <a:t>L’importanza culturale e sociale di Freud è fuori discussione. </a:t>
            </a:r>
            <a:r>
              <a:rPr lang="it-IT" b="1" dirty="0"/>
              <a:t>A partire dagli esperimenti di </a:t>
            </a:r>
            <a:r>
              <a:rPr lang="it-IT" b="1" dirty="0" err="1"/>
              <a:t>Breuer</a:t>
            </a:r>
            <a:r>
              <a:rPr lang="it-IT" b="1" dirty="0"/>
              <a:t> con l’ipnosi, il medico viennese inizia a considerare due ambiti: a) l’interpretazione dei sogni e, b) l’analisi dei </a:t>
            </a:r>
            <a:r>
              <a:rPr lang="it-IT" b="1" i="1" dirty="0"/>
              <a:t>lapsus</a:t>
            </a:r>
            <a:r>
              <a:rPr lang="it-IT" b="1" dirty="0"/>
              <a:t>, delle fobie, delle ossessioni e delle dimenticanze, ritenendo che ambedue queste fonti potessero dire qualcosa di importante sullo stato psichico delle persone. In questo modo Freud esce da una interpretazione solamente organicistica degli stati e dei disagi mentali</a:t>
            </a:r>
            <a:r>
              <a:rPr lang="it-IT" dirty="0"/>
              <a:t>.</a:t>
            </a:r>
          </a:p>
          <a:p>
            <a:pPr>
              <a:buNone/>
            </a:pPr>
            <a:endParaRPr lang="it-IT" dirty="0"/>
          </a:p>
          <a:p>
            <a:r>
              <a:rPr lang="it-IT" dirty="0"/>
              <a:t>La divisione della struttura della mente in tre livelli.  L’</a:t>
            </a:r>
            <a:r>
              <a:rPr lang="it-IT" b="1" i="1" dirty="0"/>
              <a:t>Es</a:t>
            </a:r>
            <a:r>
              <a:rPr lang="it-IT" dirty="0"/>
              <a:t> (</a:t>
            </a:r>
            <a:r>
              <a:rPr lang="it-IT" b="1" dirty="0"/>
              <a:t>Id</a:t>
            </a:r>
            <a:r>
              <a:rPr lang="it-IT" dirty="0"/>
              <a:t>) a rappresentare l’</a:t>
            </a:r>
            <a:r>
              <a:rPr lang="it-IT" b="1" i="1" dirty="0"/>
              <a:t>Inconscio</a:t>
            </a:r>
            <a:r>
              <a:rPr lang="it-IT" dirty="0"/>
              <a:t>, l’</a:t>
            </a:r>
            <a:r>
              <a:rPr lang="it-IT" b="1" i="1" dirty="0"/>
              <a:t>Ego</a:t>
            </a:r>
            <a:r>
              <a:rPr lang="it-IT" dirty="0"/>
              <a:t> a rappresentare il </a:t>
            </a:r>
            <a:r>
              <a:rPr lang="it-IT" b="1" i="1" dirty="0"/>
              <a:t>Conscio</a:t>
            </a:r>
            <a:r>
              <a:rPr lang="it-IT" dirty="0"/>
              <a:t>, e il </a:t>
            </a:r>
            <a:r>
              <a:rPr lang="it-IT" b="1" i="1" dirty="0"/>
              <a:t>Super-ego</a:t>
            </a:r>
            <a:r>
              <a:rPr lang="it-IT" dirty="0"/>
              <a:t> a rappresentare la </a:t>
            </a:r>
            <a:r>
              <a:rPr lang="it-IT" b="1" i="1" dirty="0"/>
              <a:t>Coscienza</a:t>
            </a:r>
            <a:r>
              <a:rPr lang="it-IT" dirty="0"/>
              <a:t>, permette a Freud di strutturare una mappa molto efficace delle interconnessioni sussistenti tra vita corporeo-vegetativa e vita psichica. </a:t>
            </a:r>
          </a:p>
          <a:p>
            <a:r>
              <a:rPr lang="it-IT" dirty="0"/>
              <a:t>La forza che muove, fin dall’infanzia, tutto il sistema psico-fisico è la </a:t>
            </a:r>
            <a:r>
              <a:rPr lang="it-IT" b="1" i="1" dirty="0"/>
              <a:t>Libido </a:t>
            </a:r>
            <a:r>
              <a:rPr lang="it-IT" dirty="0"/>
              <a:t>intesa come pulsione di desiderio condizionante e irresistibile.</a:t>
            </a:r>
          </a:p>
          <a:p>
            <a:pPr marL="0" indent="0">
              <a:buNone/>
            </a:pPr>
            <a:endParaRPr lang="it-IT" dirty="0"/>
          </a:p>
        </p:txBody>
      </p:sp>
    </p:spTree>
    <p:extLst>
      <p:ext uri="{BB962C8B-B14F-4D97-AF65-F5344CB8AC3E}">
        <p14:creationId xmlns:p14="http://schemas.microsoft.com/office/powerpoint/2010/main" val="2120150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Fondamenti filosofici</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Non possiamo non considerare quello che si può chiamare «</a:t>
            </a:r>
            <a:r>
              <a:rPr lang="it-IT" b="1" dirty="0" smtClean="0"/>
              <a:t>plesso socratico-platonico-aristotelico</a:t>
            </a:r>
            <a:r>
              <a:rPr lang="it-IT" dirty="0" smtClean="0"/>
              <a:t>» come punto di inizio di tutto il nostro discorso.</a:t>
            </a:r>
          </a:p>
          <a:p>
            <a:r>
              <a:rPr lang="it-IT" dirty="0" smtClean="0"/>
              <a:t>Il </a:t>
            </a:r>
            <a:r>
              <a:rPr lang="it-IT" b="1" dirty="0" smtClean="0"/>
              <a:t>dialogo</a:t>
            </a:r>
            <a:r>
              <a:rPr lang="it-IT" dirty="0" smtClean="0"/>
              <a:t> (che cosa è il dialogo?), la scala del «</a:t>
            </a:r>
            <a:r>
              <a:rPr lang="it-IT" b="1" dirty="0" smtClean="0"/>
              <a:t>beni</a:t>
            </a:r>
            <a:r>
              <a:rPr lang="it-IT" dirty="0" smtClean="0"/>
              <a:t>» (oggi diremmo «</a:t>
            </a:r>
            <a:r>
              <a:rPr lang="it-IT" b="1" dirty="0" smtClean="0"/>
              <a:t>valori</a:t>
            </a:r>
            <a:r>
              <a:rPr lang="it-IT" dirty="0" smtClean="0"/>
              <a:t>»), la maieutica, il ruolo della </a:t>
            </a:r>
            <a:r>
              <a:rPr lang="it-IT" b="1" dirty="0" smtClean="0"/>
              <a:t>politica</a:t>
            </a:r>
            <a:r>
              <a:rPr lang="it-IT" dirty="0" smtClean="0"/>
              <a:t>, sono senza dubbio il punto di partenza contenutistico che utilizzeremo.</a:t>
            </a:r>
          </a:p>
          <a:p>
            <a:r>
              <a:rPr lang="it-IT" dirty="0" smtClean="0"/>
              <a:t>Non trascureremo neppure di fare un cenno alle altre «scuole filosofiche» antiche, come lo </a:t>
            </a:r>
            <a:r>
              <a:rPr lang="it-IT" b="1" dirty="0" smtClean="0"/>
              <a:t>stoicismo</a:t>
            </a:r>
            <a:r>
              <a:rPr lang="it-IT" dirty="0" smtClean="0"/>
              <a:t>, sia greco (Epitteto), sia latino (Seneca, Marco Aurelio), l’</a:t>
            </a:r>
            <a:r>
              <a:rPr lang="it-IT" b="1" dirty="0" smtClean="0"/>
              <a:t>epicureismo</a:t>
            </a:r>
            <a:r>
              <a:rPr lang="it-IT" dirty="0" smtClean="0"/>
              <a:t> del pensatore eponimo, il </a:t>
            </a:r>
            <a:r>
              <a:rPr lang="it-IT" b="1" dirty="0" smtClean="0"/>
              <a:t>cinismo</a:t>
            </a:r>
            <a:r>
              <a:rPr lang="it-IT" dirty="0" smtClean="0"/>
              <a:t> (Zenone di </a:t>
            </a:r>
            <a:r>
              <a:rPr lang="it-IT" dirty="0" err="1" smtClean="0"/>
              <a:t>Cizio</a:t>
            </a:r>
            <a:r>
              <a:rPr lang="it-IT" dirty="0" smtClean="0"/>
              <a:t>), e lo </a:t>
            </a:r>
            <a:r>
              <a:rPr lang="it-IT" b="1" dirty="0" smtClean="0"/>
              <a:t>scetticismo</a:t>
            </a:r>
            <a:r>
              <a:rPr lang="it-IT" dirty="0" smtClean="0"/>
              <a:t> (Sesto Empirico).</a:t>
            </a:r>
            <a:endParaRPr lang="it-IT" dirty="0"/>
          </a:p>
        </p:txBody>
      </p:sp>
    </p:spTree>
    <p:extLst>
      <p:ext uri="{BB962C8B-B14F-4D97-AF65-F5344CB8AC3E}">
        <p14:creationId xmlns:p14="http://schemas.microsoft.com/office/powerpoint/2010/main" val="15678404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Eros</a:t>
            </a:r>
            <a:r>
              <a:rPr lang="it-IT" b="1" dirty="0" smtClean="0"/>
              <a:t> e </a:t>
            </a:r>
            <a:r>
              <a:rPr lang="it-IT" b="1" i="1" dirty="0" smtClean="0"/>
              <a:t>Thanatos</a:t>
            </a:r>
            <a:endParaRPr lang="it-IT" b="1" i="1" dirty="0"/>
          </a:p>
        </p:txBody>
      </p:sp>
      <p:sp>
        <p:nvSpPr>
          <p:cNvPr id="3" name="Segnaposto contenuto 2"/>
          <p:cNvSpPr>
            <a:spLocks noGrp="1"/>
          </p:cNvSpPr>
          <p:nvPr>
            <p:ph idx="1"/>
          </p:nvPr>
        </p:nvSpPr>
        <p:spPr/>
        <p:txBody>
          <a:bodyPr>
            <a:normAutofit fontScale="85000" lnSpcReduction="10000"/>
          </a:bodyPr>
          <a:lstStyle/>
          <a:p>
            <a:r>
              <a:rPr lang="it-IT" dirty="0"/>
              <a:t>Per Freud </a:t>
            </a:r>
            <a:r>
              <a:rPr lang="it-IT" b="1" i="1" dirty="0"/>
              <a:t>Eros</a:t>
            </a:r>
            <a:r>
              <a:rPr lang="it-IT" dirty="0"/>
              <a:t> è principio di piacere e spinta verso l’oggetto desiderato (</a:t>
            </a:r>
            <a:r>
              <a:rPr lang="it-IT" dirty="0" err="1"/>
              <a:t>cf</a:t>
            </a:r>
            <a:r>
              <a:rPr lang="it-IT" dirty="0"/>
              <a:t>. in </a:t>
            </a:r>
            <a:r>
              <a:rPr lang="it-IT" i="1" dirty="0"/>
              <a:t>Platone</a:t>
            </a:r>
            <a:r>
              <a:rPr lang="it-IT" dirty="0"/>
              <a:t>), ma ha un contraltare, </a:t>
            </a:r>
            <a:r>
              <a:rPr lang="it-IT" b="1" i="1" dirty="0"/>
              <a:t>Thanatos</a:t>
            </a:r>
            <a:r>
              <a:rPr lang="it-IT" dirty="0"/>
              <a:t>, che è l’istinto distruttivo, l’istinto di morte, come se l’uomo avesse intrinsecamente nella propria natura una sorta di </a:t>
            </a:r>
            <a:r>
              <a:rPr lang="it-IT" b="1" dirty="0"/>
              <a:t>pars </a:t>
            </a:r>
            <a:r>
              <a:rPr lang="it-IT" b="1" dirty="0" err="1"/>
              <a:t>construens</a:t>
            </a:r>
            <a:r>
              <a:rPr lang="it-IT" dirty="0"/>
              <a:t> e di </a:t>
            </a:r>
            <a:r>
              <a:rPr lang="it-IT" b="1" dirty="0"/>
              <a:t>pars </a:t>
            </a:r>
            <a:r>
              <a:rPr lang="it-IT" b="1" dirty="0" err="1"/>
              <a:t>destruens</a:t>
            </a:r>
            <a:r>
              <a:rPr lang="it-IT" dirty="0"/>
              <a:t>.</a:t>
            </a:r>
          </a:p>
          <a:p>
            <a:r>
              <a:rPr lang="it-IT" dirty="0"/>
              <a:t>Questa focalizzazione freudiana sulla Libido erotica, dopo una prima fase di concordia e di ricerca comune, porta al distacco dal </a:t>
            </a:r>
            <a:r>
              <a:rPr lang="it-IT" dirty="0" err="1"/>
              <a:t>mestro</a:t>
            </a:r>
            <a:r>
              <a:rPr lang="it-IT" dirty="0"/>
              <a:t> viennese di </a:t>
            </a:r>
            <a:r>
              <a:rPr lang="it-IT" b="1" dirty="0"/>
              <a:t>Alfred Adler </a:t>
            </a:r>
            <a:r>
              <a:rPr lang="it-IT" dirty="0"/>
              <a:t>(1870-1937), e soprattutto di </a:t>
            </a:r>
            <a:r>
              <a:rPr lang="it-IT" b="1" dirty="0"/>
              <a:t>Carl Gustav </a:t>
            </a:r>
            <a:r>
              <a:rPr lang="it-IT" b="1" dirty="0" err="1"/>
              <a:t>Jung</a:t>
            </a:r>
            <a:r>
              <a:rPr lang="it-IT" b="1" dirty="0"/>
              <a:t> </a:t>
            </a:r>
            <a:r>
              <a:rPr lang="it-IT" dirty="0"/>
              <a:t>(1875-1961), che si differenzia fortemente dal fondatore della </a:t>
            </a:r>
            <a:r>
              <a:rPr lang="it-IT" b="1" i="1" dirty="0"/>
              <a:t>psicoanalisi</a:t>
            </a:r>
            <a:r>
              <a:rPr lang="it-IT" dirty="0"/>
              <a:t>, ritenendola troppo orientata ai </a:t>
            </a:r>
            <a:r>
              <a:rPr lang="it-IT" i="1" dirty="0"/>
              <a:t>fondamenti binari </a:t>
            </a:r>
            <a:r>
              <a:rPr lang="it-IT" dirty="0"/>
              <a:t>proposti da Freud, e preferendo uno sguardo più ampio e complessivo sulla struttura umana, la sua storia, i linguaggi, la simbolica archetipica e i tipi caratteriali (introverso/ estroverso, etc.).</a:t>
            </a:r>
          </a:p>
          <a:p>
            <a:pPr marL="0" indent="0">
              <a:buNone/>
            </a:pPr>
            <a:endParaRPr lang="it-IT" dirty="0"/>
          </a:p>
        </p:txBody>
      </p:sp>
    </p:spTree>
    <p:extLst>
      <p:ext uri="{BB962C8B-B14F-4D97-AF65-F5344CB8AC3E}">
        <p14:creationId xmlns:p14="http://schemas.microsoft.com/office/powerpoint/2010/main" val="8199763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filosofia teoretica</a:t>
            </a:r>
            <a:endParaRPr lang="it-IT" b="1" dirty="0"/>
          </a:p>
        </p:txBody>
      </p:sp>
      <p:sp>
        <p:nvSpPr>
          <p:cNvPr id="3" name="Segnaposto contenuto 2"/>
          <p:cNvSpPr>
            <a:spLocks noGrp="1"/>
          </p:cNvSpPr>
          <p:nvPr>
            <p:ph idx="1"/>
          </p:nvPr>
        </p:nvSpPr>
        <p:spPr/>
        <p:txBody>
          <a:bodyPr>
            <a:normAutofit fontScale="92500" lnSpcReduction="10000"/>
          </a:bodyPr>
          <a:lstStyle/>
          <a:p>
            <a:r>
              <a:rPr lang="it-IT" b="1" dirty="0" smtClean="0"/>
              <a:t>Tornando alla filosofia</a:t>
            </a:r>
            <a:r>
              <a:rPr lang="it-IT" dirty="0" smtClean="0"/>
              <a:t>, in questo lungo e articolato viaggio intellettuale, morale e operativo, teniamo conto che i fondamenti del nostro discorso non possono che essere derivati da quel sapere.</a:t>
            </a:r>
          </a:p>
          <a:p>
            <a:r>
              <a:rPr lang="it-IT" dirty="0" smtClean="0"/>
              <a:t>La </a:t>
            </a:r>
            <a:r>
              <a:rPr lang="it-IT" b="1" dirty="0" smtClean="0"/>
              <a:t>filosofia</a:t>
            </a:r>
            <a:r>
              <a:rPr lang="it-IT" dirty="0" smtClean="0"/>
              <a:t> come «</a:t>
            </a:r>
            <a:r>
              <a:rPr lang="it-IT" b="1" i="1" dirty="0" smtClean="0"/>
              <a:t>amore della sapienza</a:t>
            </a:r>
            <a:r>
              <a:rPr lang="it-IT" dirty="0" smtClean="0"/>
              <a:t>» costituisce la base di ogni sapere antropologico, con le sue domande, i suoi «perché», come prodromo sapienziale e introduttivo a ogni altro sapere sull’uomo e dell’uomo.</a:t>
            </a:r>
          </a:p>
          <a:p>
            <a:r>
              <a:rPr lang="it-IT" dirty="0" smtClean="0"/>
              <a:t>La </a:t>
            </a:r>
            <a:r>
              <a:rPr lang="it-IT" b="1" dirty="0" smtClean="0"/>
              <a:t>filosofia</a:t>
            </a:r>
            <a:r>
              <a:rPr lang="it-IT" dirty="0" smtClean="0"/>
              <a:t> si pone come «</a:t>
            </a:r>
            <a:r>
              <a:rPr lang="it-IT" b="1" dirty="0" smtClean="0"/>
              <a:t>porta</a:t>
            </a:r>
            <a:r>
              <a:rPr lang="it-IT" dirty="0" smtClean="0"/>
              <a:t>» su ogni altro sapere che schiude percorsi cognitivi, intellettuali e conoscitivi, prodromici sia per le </a:t>
            </a:r>
            <a:r>
              <a:rPr lang="it-IT" i="1" dirty="0" smtClean="0"/>
              <a:t>psicoterapie</a:t>
            </a:r>
            <a:r>
              <a:rPr lang="it-IT" dirty="0" smtClean="0"/>
              <a:t> sia per la </a:t>
            </a:r>
            <a:r>
              <a:rPr lang="it-IT" i="1" dirty="0" smtClean="0"/>
              <a:t>direzione spirituale</a:t>
            </a:r>
            <a:r>
              <a:rPr lang="it-IT" dirty="0" smtClean="0"/>
              <a:t>.  </a:t>
            </a:r>
            <a:endParaRPr lang="it-IT" dirty="0"/>
          </a:p>
        </p:txBody>
      </p:sp>
    </p:spTree>
    <p:extLst>
      <p:ext uri="{BB962C8B-B14F-4D97-AF65-F5344CB8AC3E}">
        <p14:creationId xmlns:p14="http://schemas.microsoft.com/office/powerpoint/2010/main" val="17466235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filosofia morale o l’«etica»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L’altra prospettiva filosofica che ci interessa è la «</a:t>
            </a:r>
            <a:r>
              <a:rPr lang="it-IT" b="1" dirty="0" smtClean="0"/>
              <a:t>filosofia morale</a:t>
            </a:r>
            <a:r>
              <a:rPr lang="it-IT" dirty="0" smtClean="0"/>
              <a:t>» o «</a:t>
            </a:r>
            <a:r>
              <a:rPr lang="it-IT" b="1" dirty="0" smtClean="0"/>
              <a:t>etica generale</a:t>
            </a:r>
            <a:r>
              <a:rPr lang="it-IT" dirty="0" smtClean="0"/>
              <a:t>», un sapere strutturato con uno specifico statuto epistemologico, come scienza.</a:t>
            </a:r>
          </a:p>
          <a:p>
            <a:r>
              <a:rPr lang="it-IT" dirty="0" smtClean="0"/>
              <a:t>Il nostro compito è quello di consolidare una conoscenza specifica, chiarendo bene che </a:t>
            </a:r>
            <a:r>
              <a:rPr lang="it-IT" b="1" dirty="0" smtClean="0"/>
              <a:t>questa disciplina non può essere trattata come un sapere ballerino e opinabile, anche se ognuno ha diritto di maturare le proprie idee etiche senza mutuarle da altri: quello che si deve fare è analizzare, valutare, studiare le cose, le circostanze, le decisioni, le parole che si dicono</a:t>
            </a:r>
            <a:r>
              <a:rPr lang="it-IT" dirty="0" smtClean="0"/>
              <a:t>.</a:t>
            </a:r>
          </a:p>
          <a:p>
            <a:r>
              <a:rPr lang="it-IT" b="1" dirty="0" smtClean="0"/>
              <a:t>L’etica viene prima della norma, del diritto, della giurisdizione , come premessa culturale ed esistenziale per ogni essere umano</a:t>
            </a:r>
            <a:r>
              <a:rPr lang="it-IT" dirty="0" smtClean="0"/>
              <a:t>.</a:t>
            </a:r>
            <a:endParaRPr lang="it-IT" dirty="0"/>
          </a:p>
        </p:txBody>
      </p:sp>
    </p:spTree>
    <p:extLst>
      <p:ext uri="{BB962C8B-B14F-4D97-AF65-F5344CB8AC3E}">
        <p14:creationId xmlns:p14="http://schemas.microsoft.com/office/powerpoint/2010/main" val="4121892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«svolta» pratica</a:t>
            </a:r>
            <a:endParaRPr lang="it-IT" b="1" dirty="0"/>
          </a:p>
        </p:txBody>
      </p:sp>
      <p:sp>
        <p:nvSpPr>
          <p:cNvPr id="3" name="Segnaposto contenuto 2"/>
          <p:cNvSpPr>
            <a:spLocks noGrp="1"/>
          </p:cNvSpPr>
          <p:nvPr>
            <p:ph idx="1"/>
          </p:nvPr>
        </p:nvSpPr>
        <p:spPr/>
        <p:txBody>
          <a:bodyPr>
            <a:normAutofit fontScale="92500" lnSpcReduction="20000"/>
          </a:bodyPr>
          <a:lstStyle/>
          <a:p>
            <a:r>
              <a:rPr lang="it-IT" dirty="0" smtClean="0"/>
              <a:t>La </a:t>
            </a:r>
            <a:r>
              <a:rPr lang="it-IT" b="1" dirty="0" smtClean="0"/>
              <a:t>filosofia pratica </a:t>
            </a:r>
            <a:r>
              <a:rPr lang="it-IT" dirty="0" smtClean="0"/>
              <a:t>data in Occidente almeno dai tempi di Socrate, Platone, Aristotele, Epicuro, Zenone di </a:t>
            </a:r>
            <a:r>
              <a:rPr lang="it-IT" dirty="0" err="1" smtClean="0"/>
              <a:t>Cizio</a:t>
            </a:r>
            <a:r>
              <a:rPr lang="it-IT" dirty="0" smtClean="0"/>
              <a:t>…</a:t>
            </a:r>
          </a:p>
          <a:p>
            <a:r>
              <a:rPr lang="it-IT" dirty="0" smtClean="0"/>
              <a:t>Dimenticata o quasi dall’inizio della Storia cristiana, sostituita dalla </a:t>
            </a:r>
            <a:r>
              <a:rPr lang="it-IT" b="1" dirty="0" smtClean="0"/>
              <a:t>Direzione spirituale</a:t>
            </a:r>
            <a:r>
              <a:rPr lang="it-IT" dirty="0" smtClean="0"/>
              <a:t>, negli ultimi decenni è uscita da un carsismo millenario, con la proposta del professor Gerd ACHENBACH, professore tedesco, che ha preferito uscire dall’accademia per dedicarsi al </a:t>
            </a:r>
            <a:r>
              <a:rPr lang="it-IT" b="1" i="1" dirty="0" smtClean="0"/>
              <a:t>DIALOGO</a:t>
            </a:r>
            <a:r>
              <a:rPr lang="it-IT" dirty="0" smtClean="0"/>
              <a:t> con le persone e tra le persone.</a:t>
            </a:r>
          </a:p>
          <a:p>
            <a:r>
              <a:rPr lang="it-IT" b="1" dirty="0" smtClean="0"/>
              <a:t>La filosofia è tornata ad essere un sapere pratico, dialogico, affettivo, fatto di empatia e di uso della ragione, di sentimento e di pensiero…, sia che si tratti della dimensione intersoggettiva, sia della dimensione di gruppo</a:t>
            </a:r>
            <a:r>
              <a:rPr lang="it-IT" dirty="0" smtClean="0"/>
              <a:t>. </a:t>
            </a:r>
            <a:endParaRPr lang="it-IT" dirty="0"/>
          </a:p>
        </p:txBody>
      </p:sp>
    </p:spTree>
    <p:extLst>
      <p:ext uri="{BB962C8B-B14F-4D97-AF65-F5344CB8AC3E}">
        <p14:creationId xmlns:p14="http://schemas.microsoft.com/office/powerpoint/2010/main" val="22536551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Direzione spirituale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La </a:t>
            </a:r>
            <a:r>
              <a:rPr lang="it-IT" b="1" i="1" dirty="0" smtClean="0"/>
              <a:t>Direzione spirituale </a:t>
            </a:r>
            <a:r>
              <a:rPr lang="it-IT" b="1" dirty="0" smtClean="0"/>
              <a:t>non è finita con la crisi delle vocazioni, perché la spiritualità non si conclude nella dimensione religiosa</a:t>
            </a:r>
            <a:r>
              <a:rPr lang="it-IT" dirty="0" smtClean="0"/>
              <a:t>.</a:t>
            </a:r>
          </a:p>
          <a:p>
            <a:r>
              <a:rPr lang="it-IT" b="1" dirty="0" smtClean="0"/>
              <a:t>Essa vive, sia in ambito religioso ed ecclesiale, per quanto concerne l’area culturale cristiana, sia in un ambito più ampio</a:t>
            </a:r>
            <a:r>
              <a:rPr lang="it-IT" dirty="0" smtClean="0"/>
              <a:t>, ché la spiritualità comprende tutta l’ampia dimensione dello spirito umano nel quale si esplicita.</a:t>
            </a:r>
          </a:p>
          <a:p>
            <a:r>
              <a:rPr lang="it-IT" dirty="0" smtClean="0"/>
              <a:t>La </a:t>
            </a:r>
            <a:r>
              <a:rPr lang="it-IT" b="1" dirty="0" smtClean="0"/>
              <a:t>Direzione spirituale </a:t>
            </a:r>
            <a:r>
              <a:rPr lang="it-IT" dirty="0" smtClean="0"/>
              <a:t>si rivolge all’uomo, a ogni uomo e donna che necessita di un indirizzo, ma è bene tenere conto anche di tutta la struttura dell’anima umana, delle psiche, del corpo, e dunque occorre la filosofia come sapere umano e la psicologia come sapere antropologico e pratico.</a:t>
            </a:r>
            <a:endParaRPr lang="it-IT" dirty="0"/>
          </a:p>
        </p:txBody>
      </p:sp>
    </p:spTree>
    <p:extLst>
      <p:ext uri="{BB962C8B-B14F-4D97-AF65-F5344CB8AC3E}">
        <p14:creationId xmlns:p14="http://schemas.microsoft.com/office/powerpoint/2010/main" val="7089979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Psicoterapie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Le Psicoterapie sono necessarie, ma inquadrate in un contesto più generale, che faccia conto, sempre, anche degli altri </a:t>
            </a:r>
            <a:r>
              <a:rPr lang="it-IT" b="1" dirty="0" err="1" smtClean="0"/>
              <a:t>saperi</a:t>
            </a:r>
            <a:r>
              <a:rPr lang="it-IT" b="1" dirty="0" smtClean="0"/>
              <a:t> antropologici, a partire dalle scienze filosofiche</a:t>
            </a:r>
            <a:r>
              <a:rPr lang="it-IT" dirty="0" smtClean="0"/>
              <a:t>: il plurale è necessario, perché, come abbiamo visto, la filosofia, come la psicologia, è un sapere-di-</a:t>
            </a:r>
            <a:r>
              <a:rPr lang="it-IT" dirty="0" err="1" smtClean="0"/>
              <a:t>saperi</a:t>
            </a:r>
            <a:r>
              <a:rPr lang="it-IT" dirty="0" smtClean="0"/>
              <a:t>:</a:t>
            </a:r>
          </a:p>
          <a:p>
            <a:r>
              <a:rPr lang="it-IT" dirty="0" smtClean="0"/>
              <a:t>Una filosofia sana non può trascurare la Logica, l’Ermeneutica, la Storia, la </a:t>
            </a:r>
            <a:r>
              <a:rPr lang="it-IT" dirty="0" err="1" smtClean="0"/>
              <a:t>Sciologia</a:t>
            </a:r>
            <a:r>
              <a:rPr lang="it-IT" dirty="0" smtClean="0"/>
              <a:t>, la Psicologia, le Psicoterapie e perfino… la Metafisica, checché ne pensino certi sapienti contemporanei che esauriscono  la cultura comunicativa umana nel mero linguaggio.</a:t>
            </a:r>
          </a:p>
          <a:p>
            <a:r>
              <a:rPr lang="it-IT" dirty="0" smtClean="0"/>
              <a:t>Le psicoterapie sono necessarie, ma devono essere connesse e corroborate da tutte le discipline che qui abbiamo elencato, ancorché sommariamente.</a:t>
            </a:r>
            <a:endParaRPr lang="it-IT" dirty="0"/>
          </a:p>
        </p:txBody>
      </p:sp>
    </p:spTree>
    <p:extLst>
      <p:ext uri="{BB962C8B-B14F-4D97-AF65-F5344CB8AC3E}">
        <p14:creationId xmlns:p14="http://schemas.microsoft.com/office/powerpoint/2010/main" val="23615548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connessione utile</a:t>
            </a:r>
            <a:endParaRPr lang="it-IT" b="1" dirty="0"/>
          </a:p>
        </p:txBody>
      </p:sp>
      <p:sp>
        <p:nvSpPr>
          <p:cNvPr id="3" name="Segnaposto contenuto 2"/>
          <p:cNvSpPr>
            <a:spLocks noGrp="1"/>
          </p:cNvSpPr>
          <p:nvPr>
            <p:ph idx="1"/>
          </p:nvPr>
        </p:nvSpPr>
        <p:spPr/>
        <p:txBody>
          <a:bodyPr>
            <a:normAutofit fontScale="92500" lnSpcReduction="20000"/>
          </a:bodyPr>
          <a:lstStyle/>
          <a:p>
            <a:r>
              <a:rPr lang="it-IT" b="1" dirty="0" smtClean="0"/>
              <a:t>La connessione tra </a:t>
            </a:r>
            <a:r>
              <a:rPr lang="it-IT" b="1" dirty="0"/>
              <a:t>t</a:t>
            </a:r>
            <a:r>
              <a:rPr lang="it-IT" b="1" dirty="0" smtClean="0"/>
              <a:t>utti questi </a:t>
            </a:r>
            <a:r>
              <a:rPr lang="it-IT" b="1" dirty="0" err="1" smtClean="0"/>
              <a:t>saperi</a:t>
            </a:r>
            <a:r>
              <a:rPr lang="it-IT" b="1" dirty="0" smtClean="0"/>
              <a:t> è non solo utile, ma indispensabile</a:t>
            </a:r>
            <a:r>
              <a:rPr lang="it-IT" dirty="0" smtClean="0"/>
              <a:t>, </a:t>
            </a:r>
            <a:r>
              <a:rPr lang="it-IT" b="1" dirty="0" smtClean="0"/>
              <a:t>vitale</a:t>
            </a:r>
            <a:r>
              <a:rPr lang="it-IT" dirty="0" smtClean="0"/>
              <a:t> in ogni situazione.</a:t>
            </a:r>
          </a:p>
          <a:p>
            <a:r>
              <a:rPr lang="it-IT" dirty="0" smtClean="0"/>
              <a:t>In ogni evento o momento nel quale si esercita una di queste tre metodiche, le altre due sono </a:t>
            </a:r>
            <a:r>
              <a:rPr lang="it-IT" dirty="0" err="1" smtClean="0"/>
              <a:t>com</a:t>
            </a:r>
            <a:r>
              <a:rPr lang="it-IT" dirty="0" smtClean="0"/>
              <a:t>-presenti, in un circolo virtuoso che illumina il «paesaggio» mentale e spirituale, e completa la possibilità, sempre solamente umana, di </a:t>
            </a:r>
            <a:r>
              <a:rPr lang="it-IT" dirty="0" err="1" smtClean="0"/>
              <a:t>com</a:t>
            </a:r>
            <a:r>
              <a:rPr lang="it-IT" dirty="0" smtClean="0"/>
              <a:t>-prendere e così essere utili all’altro.</a:t>
            </a:r>
          </a:p>
          <a:p>
            <a:r>
              <a:rPr lang="it-IT" b="1" dirty="0" smtClean="0"/>
              <a:t>Senza confusione ed evitando generici sincretismi, filosofia, psicologia e sapere spirituale sono un ambito solo, quello dell’</a:t>
            </a:r>
            <a:r>
              <a:rPr lang="it-IT" b="1" i="1" dirty="0" smtClean="0"/>
              <a:t>interiorità</a:t>
            </a:r>
            <a:r>
              <a:rPr lang="it-IT" b="1" dirty="0" smtClean="0"/>
              <a:t> di ogni essere umano, sondabile sempre solo in parte, mentre una parte resta sempre nell’ombra misteriosa dell’unicità irriducibile di ciascuno</a:t>
            </a:r>
            <a:r>
              <a:rPr lang="it-IT" dirty="0" smtClean="0"/>
              <a:t>.</a:t>
            </a:r>
            <a:endParaRPr lang="it-IT" dirty="0"/>
          </a:p>
        </p:txBody>
      </p:sp>
    </p:spTree>
    <p:extLst>
      <p:ext uri="{BB962C8B-B14F-4D97-AF65-F5344CB8AC3E}">
        <p14:creationId xmlns:p14="http://schemas.microsoft.com/office/powerpoint/2010/main" val="16599449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neuro…Etica</a:t>
            </a:r>
            <a:endParaRPr lang="it-IT" b="1" dirty="0"/>
          </a:p>
        </p:txBody>
      </p:sp>
      <p:sp>
        <p:nvSpPr>
          <p:cNvPr id="3" name="Segnaposto contenuto 2"/>
          <p:cNvSpPr>
            <a:spLocks noGrp="1"/>
          </p:cNvSpPr>
          <p:nvPr>
            <p:ph idx="1"/>
          </p:nvPr>
        </p:nvSpPr>
        <p:spPr/>
        <p:txBody>
          <a:bodyPr>
            <a:normAutofit fontScale="85000" lnSpcReduction="20000"/>
          </a:bodyPr>
          <a:lstStyle/>
          <a:p>
            <a:r>
              <a:rPr lang="it-IT" dirty="0" smtClean="0"/>
              <a:t>Un cenno merita anche questa nuova disciplina, la </a:t>
            </a:r>
            <a:r>
              <a:rPr lang="it-IT" b="1" dirty="0" smtClean="0"/>
              <a:t>neuro-etica</a:t>
            </a:r>
            <a:r>
              <a:rPr lang="it-IT" dirty="0" smtClean="0"/>
              <a:t>.</a:t>
            </a:r>
          </a:p>
          <a:p>
            <a:r>
              <a:rPr lang="it-IT" dirty="0" smtClean="0"/>
              <a:t>Proprio in ragione della complessità dello spirito e della mente umana, non si può trascurare la componente fisiologica e biologica della produzione del pensiero. Senza indulgere in un materialismo positivista arrogante e cieco ad ogni superamento della fisicità mera, non si può trascurare la dimensione che la fisicità («</a:t>
            </a:r>
            <a:r>
              <a:rPr lang="it-IT" b="1" i="1" dirty="0" smtClean="0"/>
              <a:t>io sono il mio corpo, non solo la mia anima</a:t>
            </a:r>
            <a:r>
              <a:rPr lang="it-IT" dirty="0" smtClean="0"/>
              <a:t>») propone ed impone ad ogni riflessione nel merito dell’</a:t>
            </a:r>
            <a:r>
              <a:rPr lang="it-IT" b="1" i="1" dirty="0" err="1" smtClean="0"/>
              <a:t>anthropos</a:t>
            </a:r>
            <a:r>
              <a:rPr lang="it-IT" dirty="0" smtClean="0"/>
              <a:t>, cioè di quest’uomo evolventesi nel tempo e nello spazio, autocosciente e provvisto di senso morale, sempre nei limiti delle sue condizioni, anche </a:t>
            </a:r>
            <a:r>
              <a:rPr lang="it-IT" dirty="0" err="1" smtClean="0"/>
              <a:t>fisio</a:t>
            </a:r>
            <a:r>
              <a:rPr lang="it-IT" dirty="0" smtClean="0"/>
              <a:t>-neuro-antropologiche.</a:t>
            </a:r>
          </a:p>
          <a:p>
            <a:r>
              <a:rPr lang="it-IT" dirty="0" smtClean="0"/>
              <a:t>Non conosciamo i confini fra queste dimensioni, e perciò abbiamo studiato senza alcun timore anche Lombroso, per esplorare un poco un limite, e sapendo che ve ne sono anche altri…</a:t>
            </a:r>
            <a:endParaRPr lang="it-IT" dirty="0"/>
          </a:p>
        </p:txBody>
      </p:sp>
    </p:spTree>
    <p:extLst>
      <p:ext uri="{BB962C8B-B14F-4D97-AF65-F5344CB8AC3E}">
        <p14:creationId xmlns:p14="http://schemas.microsoft.com/office/powerpoint/2010/main" val="26765471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Pastorale cristiana e le Religioni</a:t>
            </a:r>
            <a:endParaRPr lang="it-IT" b="1" dirty="0"/>
          </a:p>
        </p:txBody>
      </p:sp>
      <p:sp>
        <p:nvSpPr>
          <p:cNvPr id="3" name="Segnaposto contenuto 2"/>
          <p:cNvSpPr>
            <a:spLocks noGrp="1"/>
          </p:cNvSpPr>
          <p:nvPr>
            <p:ph idx="1"/>
          </p:nvPr>
        </p:nvSpPr>
        <p:spPr/>
        <p:txBody>
          <a:bodyPr>
            <a:normAutofit fontScale="92500" lnSpcReduction="10000"/>
          </a:bodyPr>
          <a:lstStyle/>
          <a:p>
            <a:r>
              <a:rPr lang="it-IT" dirty="0" smtClean="0"/>
              <a:t>Concludiamo questo nostro itinerario con un accenno alla </a:t>
            </a:r>
            <a:r>
              <a:rPr lang="it-IT" b="1" dirty="0" smtClean="0"/>
              <a:t>Pastorale cristiana</a:t>
            </a:r>
            <a:r>
              <a:rPr lang="it-IT" dirty="0" smtClean="0"/>
              <a:t>, cui si riferisce in buona parte questo corso accademico, mentre un’altra parte introduce il </a:t>
            </a:r>
            <a:r>
              <a:rPr lang="it-IT" b="1" i="1" dirty="0" smtClean="0"/>
              <a:t>fenomeno religioso </a:t>
            </a:r>
            <a:r>
              <a:rPr lang="it-IT" dirty="0" smtClean="0"/>
              <a:t>nell’ambito di una </a:t>
            </a:r>
            <a:r>
              <a:rPr lang="it-IT" b="1" dirty="0" smtClean="0"/>
              <a:t>Antropologia umana </a:t>
            </a:r>
            <a:r>
              <a:rPr lang="it-IT" dirty="0" smtClean="0"/>
              <a:t>attenta a tutte le dimensioni nelle quali essa si manifesta.</a:t>
            </a:r>
          </a:p>
          <a:p>
            <a:r>
              <a:rPr lang="it-IT" b="1" dirty="0" smtClean="0"/>
              <a:t>Al fine di dare un contributo alla crescita di quelli che saranno i vostri studenti nelle scuole dove insegnerete, mi auguro possiate trarre giovamento anche dalle teorie e dagli strumenti che in questo essenziale </a:t>
            </a:r>
            <a:r>
              <a:rPr lang="it-IT" b="1" i="1" dirty="0" smtClean="0"/>
              <a:t>corso seminariale </a:t>
            </a:r>
            <a:r>
              <a:rPr lang="it-IT" b="1" dirty="0" smtClean="0"/>
              <a:t>abbiamo insieme cercato di esplorare</a:t>
            </a:r>
            <a:r>
              <a:rPr lang="it-IT" dirty="0" smtClean="0"/>
              <a:t>.</a:t>
            </a:r>
            <a:endParaRPr lang="it-IT" dirty="0"/>
          </a:p>
        </p:txBody>
      </p:sp>
    </p:spTree>
    <p:extLst>
      <p:ext uri="{BB962C8B-B14F-4D97-AF65-F5344CB8AC3E}">
        <p14:creationId xmlns:p14="http://schemas.microsoft.com/office/powerpoint/2010/main" val="461891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lstStyle/>
          <a:p>
            <a:r>
              <a:rPr lang="it-IT" dirty="0" smtClean="0"/>
              <a:t>Percorreremo le dottrine morali, in ampia sintesi per i secoli del Medioevo fino ai nostri giorni, soffermandoci sulle principali figure di pensatori, che hanno avuto un ruolo primario nello sviluppo di un pensiero etico-antropologico utile allo scopo di questo corso.</a:t>
            </a:r>
          </a:p>
          <a:p>
            <a:r>
              <a:rPr lang="it-IT" dirty="0" smtClean="0"/>
              <a:t>Non mancherà dunque un cenno alle dottrine scolastiche dei grandi due-trecenteschi come Tommaso e </a:t>
            </a:r>
            <a:r>
              <a:rPr lang="it-IT" dirty="0" err="1" smtClean="0"/>
              <a:t>Bonaventura</a:t>
            </a:r>
            <a:r>
              <a:rPr lang="it-IT" dirty="0" smtClean="0"/>
              <a:t>, per giungere poi ai prodromi della «svolta umanistica» dei </a:t>
            </a:r>
            <a:r>
              <a:rPr lang="it-IT" dirty="0" err="1" smtClean="0"/>
              <a:t>secc</a:t>
            </a:r>
            <a:r>
              <a:rPr lang="it-IT" dirty="0" smtClean="0"/>
              <a:t>. XV e XVI.</a:t>
            </a:r>
            <a:endParaRPr lang="it-IT" dirty="0"/>
          </a:p>
        </p:txBody>
      </p:sp>
    </p:spTree>
    <p:extLst>
      <p:ext uri="{BB962C8B-B14F-4D97-AF65-F5344CB8AC3E}">
        <p14:creationId xmlns:p14="http://schemas.microsoft.com/office/powerpoint/2010/main" val="293675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…segue</a:t>
            </a:r>
            <a:endParaRPr lang="it-IT" b="1" dirty="0"/>
          </a:p>
        </p:txBody>
      </p:sp>
      <p:sp>
        <p:nvSpPr>
          <p:cNvPr id="3" name="Segnaposto contenuto 2"/>
          <p:cNvSpPr>
            <a:spLocks noGrp="1"/>
          </p:cNvSpPr>
          <p:nvPr>
            <p:ph idx="1"/>
          </p:nvPr>
        </p:nvSpPr>
        <p:spPr/>
        <p:txBody>
          <a:bodyPr>
            <a:normAutofit lnSpcReduction="10000"/>
          </a:bodyPr>
          <a:lstStyle/>
          <a:p>
            <a:r>
              <a:rPr lang="it-IT" b="1" dirty="0" smtClean="0"/>
              <a:t>La rivoluzione filosofico-scientifica dei due secoli successivi</a:t>
            </a:r>
            <a:r>
              <a:rPr lang="it-IT" dirty="0" smtClean="0"/>
              <a:t> ci richiederà una focalizzazione su figure come Galileo, Descartes, Bacon e </a:t>
            </a:r>
            <a:r>
              <a:rPr lang="it-IT" dirty="0" err="1" smtClean="0"/>
              <a:t>Leibniz</a:t>
            </a:r>
            <a:r>
              <a:rPr lang="it-IT" dirty="0" smtClean="0"/>
              <a:t>.</a:t>
            </a:r>
          </a:p>
          <a:p>
            <a:r>
              <a:rPr lang="it-IT" b="1" dirty="0" smtClean="0"/>
              <a:t>L’Illuminismo inglese e francese </a:t>
            </a:r>
            <a:r>
              <a:rPr lang="it-IT" dirty="0" smtClean="0"/>
              <a:t>ci richiamerà a filosofi come </a:t>
            </a:r>
            <a:r>
              <a:rPr lang="it-IT" dirty="0" err="1" smtClean="0"/>
              <a:t>Diderot</a:t>
            </a:r>
            <a:r>
              <a:rPr lang="it-IT" dirty="0" smtClean="0"/>
              <a:t>, Voltaire, Montesquieu (rimettendo un poco al suo posto Rousseau, ampiamente sopravalutato, a parer mio).</a:t>
            </a:r>
          </a:p>
          <a:p>
            <a:r>
              <a:rPr lang="it-IT" dirty="0" smtClean="0"/>
              <a:t>Kant, </a:t>
            </a:r>
            <a:r>
              <a:rPr lang="it-IT" b="1" dirty="0" smtClean="0"/>
              <a:t>l’idealismo tedesco </a:t>
            </a:r>
            <a:r>
              <a:rPr lang="it-IT" dirty="0" smtClean="0"/>
              <a:t>soprattutto in </a:t>
            </a:r>
            <a:r>
              <a:rPr lang="it-IT" dirty="0" err="1" smtClean="0"/>
              <a:t>Hegel</a:t>
            </a:r>
            <a:r>
              <a:rPr lang="it-IT" dirty="0" smtClean="0"/>
              <a:t>. I grandi e contrastanti «moralisti» rappresentati da </a:t>
            </a:r>
            <a:r>
              <a:rPr lang="it-IT" dirty="0" err="1" smtClean="0"/>
              <a:t>Marx</a:t>
            </a:r>
            <a:r>
              <a:rPr lang="it-IT" dirty="0" smtClean="0"/>
              <a:t> e Nietzsche. Il ‘</a:t>
            </a:r>
            <a:r>
              <a:rPr lang="it-IT" dirty="0" smtClean="0"/>
              <a:t>900 e le origini delle </a:t>
            </a:r>
            <a:r>
              <a:rPr lang="it-IT" b="1" dirty="0" smtClean="0"/>
              <a:t>psicoterapie</a:t>
            </a:r>
            <a:r>
              <a:rPr lang="it-IT" dirty="0" smtClean="0"/>
              <a:t>.</a:t>
            </a:r>
            <a:endParaRPr lang="it-IT" dirty="0"/>
          </a:p>
        </p:txBody>
      </p:sp>
    </p:spTree>
    <p:extLst>
      <p:ext uri="{BB962C8B-B14F-4D97-AF65-F5344CB8AC3E}">
        <p14:creationId xmlns:p14="http://schemas.microsoft.com/office/powerpoint/2010/main" val="407249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L’antropologia</a:t>
            </a:r>
            <a:endParaRPr lang="it-IT" b="1" dirty="0"/>
          </a:p>
        </p:txBody>
      </p:sp>
      <p:sp>
        <p:nvSpPr>
          <p:cNvPr id="3" name="Segnaposto contenuto 2"/>
          <p:cNvSpPr>
            <a:spLocks noGrp="1"/>
          </p:cNvSpPr>
          <p:nvPr>
            <p:ph idx="1"/>
          </p:nvPr>
        </p:nvSpPr>
        <p:spPr/>
        <p:txBody>
          <a:bodyPr>
            <a:normAutofit lnSpcReduction="10000"/>
          </a:bodyPr>
          <a:lstStyle/>
          <a:p>
            <a:r>
              <a:rPr lang="it-IT" dirty="0" smtClean="0"/>
              <a:t>L’antropologia, come la teologia è una «scienza di scienze».</a:t>
            </a:r>
          </a:p>
          <a:p>
            <a:r>
              <a:rPr lang="it-IT" dirty="0" smtClean="0"/>
              <a:t>Infatti, nel suo ambito disciplinare si possono distinguere le seguenti diverse espressioni:</a:t>
            </a:r>
          </a:p>
          <a:p>
            <a:pPr marL="0" indent="0">
              <a:buNone/>
            </a:pPr>
            <a:r>
              <a:rPr lang="it-IT" dirty="0" smtClean="0"/>
              <a:t>- </a:t>
            </a:r>
            <a:r>
              <a:rPr lang="it-IT" b="1" dirty="0" smtClean="0"/>
              <a:t>antropologia fisica</a:t>
            </a:r>
            <a:r>
              <a:rPr lang="it-IT" dirty="0" smtClean="0"/>
              <a:t>, che si occupa dell’uomo in quanto essere fisico, animale, primate, </a:t>
            </a:r>
            <a:r>
              <a:rPr lang="it-IT" i="1" dirty="0" smtClean="0"/>
              <a:t>sapiens</a:t>
            </a:r>
            <a:r>
              <a:rPr lang="it-IT" dirty="0" smtClean="0"/>
              <a:t>, etc. nella storia dell’evoluzione dalla fase «paleo»; </a:t>
            </a:r>
          </a:p>
          <a:p>
            <a:pPr marL="0" indent="0">
              <a:buNone/>
            </a:pPr>
            <a:r>
              <a:rPr lang="it-IT" dirty="0" smtClean="0"/>
              <a:t>- </a:t>
            </a:r>
            <a:r>
              <a:rPr lang="it-IT" b="1" dirty="0" smtClean="0"/>
              <a:t>antropologia culturale</a:t>
            </a:r>
            <a:r>
              <a:rPr lang="it-IT" dirty="0" smtClean="0"/>
              <a:t>, che afferisce alla cultura storica delle varie etnie;</a:t>
            </a:r>
          </a:p>
          <a:p>
            <a:pPr marL="0" indent="0">
              <a:buNone/>
            </a:pPr>
            <a:r>
              <a:rPr lang="it-IT" dirty="0" smtClean="0"/>
              <a:t>- </a:t>
            </a:r>
            <a:r>
              <a:rPr lang="it-IT" b="1" dirty="0" smtClean="0"/>
              <a:t>antropologia filosofica</a:t>
            </a:r>
            <a:r>
              <a:rPr lang="it-IT" dirty="0" smtClean="0"/>
              <a:t>,</a:t>
            </a:r>
            <a:r>
              <a:rPr lang="it-IT" b="1" dirty="0" smtClean="0"/>
              <a:t> </a:t>
            </a:r>
            <a:r>
              <a:rPr lang="it-IT" dirty="0" smtClean="0"/>
              <a:t>che riguarda la dimensione </a:t>
            </a:r>
            <a:r>
              <a:rPr lang="it-IT" dirty="0" err="1" smtClean="0"/>
              <a:t>psico</a:t>
            </a:r>
            <a:r>
              <a:rPr lang="it-IT" dirty="0" smtClean="0"/>
              <a:t>-spirituale dell’uomo.</a:t>
            </a:r>
          </a:p>
          <a:p>
            <a:pPr>
              <a:buFontTx/>
              <a:buChar char="-"/>
            </a:pPr>
            <a:endParaRPr lang="it-IT" dirty="0"/>
          </a:p>
        </p:txBody>
      </p:sp>
    </p:spTree>
    <p:extLst>
      <p:ext uri="{BB962C8B-B14F-4D97-AF65-F5344CB8AC3E}">
        <p14:creationId xmlns:p14="http://schemas.microsoft.com/office/powerpoint/2010/main" val="84494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Cenni di antropologia filosofica</a:t>
            </a:r>
            <a:endParaRPr lang="it-IT" b="1" dirty="0"/>
          </a:p>
        </p:txBody>
      </p:sp>
      <p:sp>
        <p:nvSpPr>
          <p:cNvPr id="3" name="Segnaposto contenuto 2"/>
          <p:cNvSpPr>
            <a:spLocks noGrp="1"/>
          </p:cNvSpPr>
          <p:nvPr>
            <p:ph idx="1"/>
          </p:nvPr>
        </p:nvSpPr>
        <p:spPr/>
        <p:txBody>
          <a:bodyPr/>
          <a:lstStyle/>
          <a:p>
            <a:r>
              <a:rPr lang="it-IT" dirty="0" smtClean="0"/>
              <a:t>Nell’ambito dell’antropologia filosofica </a:t>
            </a:r>
            <a:r>
              <a:rPr lang="it-IT" b="1" dirty="0" smtClean="0"/>
              <a:t>occorre distinguere fra </a:t>
            </a:r>
            <a:r>
              <a:rPr lang="it-IT" b="1" i="1" dirty="0" smtClean="0"/>
              <a:t>Struttura di persona </a:t>
            </a:r>
            <a:r>
              <a:rPr lang="it-IT" b="1" dirty="0" smtClean="0"/>
              <a:t>e </a:t>
            </a:r>
            <a:r>
              <a:rPr lang="it-IT" b="1" i="1" dirty="0" smtClean="0"/>
              <a:t>Struttura di personalità</a:t>
            </a:r>
            <a:r>
              <a:rPr lang="it-IT" dirty="0" smtClean="0"/>
              <a:t> in questo modo:</a:t>
            </a:r>
          </a:p>
          <a:p>
            <a:r>
              <a:rPr lang="it-IT" dirty="0"/>
              <a:t>l</a:t>
            </a:r>
            <a:r>
              <a:rPr lang="it-IT" dirty="0" smtClean="0"/>
              <a:t>a </a:t>
            </a:r>
            <a:r>
              <a:rPr lang="it-IT" i="1" dirty="0" smtClean="0"/>
              <a:t>Struttura di persona </a:t>
            </a:r>
            <a:r>
              <a:rPr lang="it-IT" dirty="0" smtClean="0"/>
              <a:t>è costituita da </a:t>
            </a:r>
            <a:r>
              <a:rPr lang="it-IT" b="1" dirty="0" smtClean="0"/>
              <a:t>Fisicità</a:t>
            </a:r>
            <a:r>
              <a:rPr lang="it-IT" dirty="0" smtClean="0"/>
              <a:t>, </a:t>
            </a:r>
            <a:r>
              <a:rPr lang="it-IT" b="1" dirty="0" smtClean="0"/>
              <a:t>Psichismo</a:t>
            </a:r>
            <a:r>
              <a:rPr lang="it-IT" dirty="0" smtClean="0"/>
              <a:t> e </a:t>
            </a:r>
            <a:r>
              <a:rPr lang="it-IT" b="1" dirty="0" smtClean="0"/>
              <a:t>Spiritualità</a:t>
            </a:r>
            <a:r>
              <a:rPr lang="it-IT" dirty="0" smtClean="0"/>
              <a:t> e dice sostanzialmente </a:t>
            </a:r>
            <a:r>
              <a:rPr lang="it-IT" b="1" i="1" dirty="0" smtClean="0"/>
              <a:t>pari Dignità</a:t>
            </a:r>
            <a:r>
              <a:rPr lang="it-IT" dirty="0" smtClean="0"/>
              <a:t>, mentre</a:t>
            </a:r>
          </a:p>
          <a:p>
            <a:r>
              <a:rPr lang="it-IT" dirty="0" smtClean="0"/>
              <a:t>la </a:t>
            </a:r>
            <a:r>
              <a:rPr lang="it-IT" i="1" dirty="0" smtClean="0"/>
              <a:t>Struttura di personalità </a:t>
            </a:r>
            <a:r>
              <a:rPr lang="it-IT" dirty="0" smtClean="0"/>
              <a:t>è costituita da </a:t>
            </a:r>
            <a:r>
              <a:rPr lang="it-IT" b="1" dirty="0" smtClean="0"/>
              <a:t>Genetica</a:t>
            </a:r>
            <a:r>
              <a:rPr lang="it-IT" dirty="0" smtClean="0"/>
              <a:t>, </a:t>
            </a:r>
            <a:r>
              <a:rPr lang="it-IT" b="1" dirty="0" smtClean="0"/>
              <a:t>Ambiente</a:t>
            </a:r>
            <a:r>
              <a:rPr lang="it-IT" dirty="0" smtClean="0"/>
              <a:t> e </a:t>
            </a:r>
            <a:r>
              <a:rPr lang="it-IT" b="1" dirty="0" smtClean="0"/>
              <a:t>Educazione</a:t>
            </a:r>
            <a:r>
              <a:rPr lang="it-IT" dirty="0" smtClean="0"/>
              <a:t>, configurando così l’</a:t>
            </a:r>
            <a:r>
              <a:rPr lang="it-IT" b="1" i="1" dirty="0" smtClean="0"/>
              <a:t>irriducibile</a:t>
            </a:r>
            <a:r>
              <a:rPr lang="it-IT" dirty="0" smtClean="0"/>
              <a:t> </a:t>
            </a:r>
            <a:r>
              <a:rPr lang="it-IT" b="1" i="1" dirty="0" smtClean="0"/>
              <a:t>Differenza</a:t>
            </a:r>
            <a:r>
              <a:rPr lang="it-IT" dirty="0" smtClean="0"/>
              <a:t> di ogni persona da ogni altra, a partire dai gemelli monozigoti…</a:t>
            </a:r>
            <a:endParaRPr lang="it-IT" dirty="0"/>
          </a:p>
          <a:p>
            <a:pPr marL="0" indent="0">
              <a:buNone/>
            </a:pPr>
            <a:endParaRPr lang="it-IT" dirty="0"/>
          </a:p>
        </p:txBody>
      </p:sp>
    </p:spTree>
    <p:extLst>
      <p:ext uri="{BB962C8B-B14F-4D97-AF65-F5344CB8AC3E}">
        <p14:creationId xmlns:p14="http://schemas.microsoft.com/office/powerpoint/2010/main" val="763009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1733</TotalTime>
  <Words>4835</Words>
  <Application>Microsoft Office PowerPoint</Application>
  <PresentationFormat>Presentazione su schermo (4:3)</PresentationFormat>
  <Paragraphs>265</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Equinozio</vt:lpstr>
      <vt:lpstr>Teologia e Filosofia, saperi classici e sempre attuali,  per discernere un linguaggio e una metodologia adatti  ad una pastorale contemporanea Corso seminariale</vt:lpstr>
      <vt:lpstr>   Primi elementi comparativi  fra teologia, filosofia e psicoterapie </vt:lpstr>
      <vt:lpstr>…segue</vt:lpstr>
      <vt:lpstr>…segue</vt:lpstr>
      <vt:lpstr>Fondamenti filosofici</vt:lpstr>
      <vt:lpstr>…segue</vt:lpstr>
      <vt:lpstr>…segue</vt:lpstr>
      <vt:lpstr>L’antropologia</vt:lpstr>
      <vt:lpstr>Cenni di antropologia filosofica</vt:lpstr>
      <vt:lpstr>…conseguenze </vt:lpstr>
      <vt:lpstr>Libertà, uguaglianza, equità</vt:lpstr>
      <vt:lpstr>I tre tipi di Giustizia</vt:lpstr>
      <vt:lpstr>Perché parliamo di Etica?</vt:lpstr>
      <vt:lpstr>…conseguenze</vt:lpstr>
      <vt:lpstr>La Logica nell’Etica</vt:lpstr>
      <vt:lpstr>La Libertà in generale</vt:lpstr>
      <vt:lpstr>La Libertà in particolare</vt:lpstr>
      <vt:lpstr>…segue</vt:lpstr>
      <vt:lpstr>…segue</vt:lpstr>
      <vt:lpstr>…segue</vt:lpstr>
      <vt:lpstr>Fondamenti teologici</vt:lpstr>
      <vt:lpstr>…segue</vt:lpstr>
      <vt:lpstr>Il plesso virtuoso</vt:lpstr>
      <vt:lpstr>La virtù di Prudenza</vt:lpstr>
      <vt:lpstr>La virtù di Giustizia</vt:lpstr>
      <vt:lpstr>La virtù di Fortezza</vt:lpstr>
      <vt:lpstr>La virtù di Temperanza</vt:lpstr>
      <vt:lpstr>Le tre virtù «benedettine»</vt:lpstr>
      <vt:lpstr>Le «teologie morali»</vt:lpstr>
      <vt:lpstr>Il «ramo» della psicologia</vt:lpstr>
      <vt:lpstr>Le scuole psicologiche</vt:lpstr>
      <vt:lpstr>…segue</vt:lpstr>
      <vt:lpstr>…segue</vt:lpstr>
      <vt:lpstr>La psicologia e le neuroscienze</vt:lpstr>
      <vt:lpstr>Neuroscienze e psicologia</vt:lpstr>
      <vt:lpstr>Le neuroscienze cognitive</vt:lpstr>
      <vt:lpstr>La psicologia  come scienza di scienze</vt:lpstr>
      <vt:lpstr>Psicologia, psichiatria, filosofia</vt:lpstr>
      <vt:lpstr>Lombroso e il «meccanicismo»</vt:lpstr>
      <vt:lpstr>I «primitivismi» e gli «atavismi»</vt:lpstr>
      <vt:lpstr>…segue</vt:lpstr>
      <vt:lpstr>«Criminali per nascita»?</vt:lpstr>
      <vt:lpstr>Genio e follia</vt:lpstr>
      <vt:lpstr>Caratteristiche fisiche  e «meteorologia»</vt:lpstr>
      <vt:lpstr>La fisiognomica lombrosiana</vt:lpstr>
      <vt:lpstr>Biografie «esemplari»</vt:lpstr>
      <vt:lpstr>Prima di Lombroso</vt:lpstr>
      <vt:lpstr>Sigmund Freud</vt:lpstr>
      <vt:lpstr>La psicologia del profondo</vt:lpstr>
      <vt:lpstr>Eros e Thanatos</vt:lpstr>
      <vt:lpstr>La filosofia teoretica</vt:lpstr>
      <vt:lpstr>La filosofia morale o l’«etica»</vt:lpstr>
      <vt:lpstr>La «svolta» pratica</vt:lpstr>
      <vt:lpstr>La Direzione spirituale</vt:lpstr>
      <vt:lpstr>Le Psicoterapie</vt:lpstr>
      <vt:lpstr>La connessione utile</vt:lpstr>
      <vt:lpstr>La neuro…Etica</vt:lpstr>
      <vt:lpstr>La Pastorale cristiana e le Religioni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Conciliare Lavoro e Famiglia, alcune prime idee della Comunità di ricerca diocesana</dc:title>
  <dc:creator>Valued Acer Customer</dc:creator>
  <cp:lastModifiedBy>Renato</cp:lastModifiedBy>
  <cp:revision>195</cp:revision>
  <dcterms:created xsi:type="dcterms:W3CDTF">2012-03-09T03:18:30Z</dcterms:created>
  <dcterms:modified xsi:type="dcterms:W3CDTF">2019-12-08T17:44:42Z</dcterms:modified>
</cp:coreProperties>
</file>