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87" r:id="rId3"/>
    <p:sldId id="288" r:id="rId4"/>
    <p:sldId id="289" r:id="rId5"/>
    <p:sldId id="283" r:id="rId6"/>
    <p:sldId id="257" r:id="rId7"/>
    <p:sldId id="258" r:id="rId8"/>
    <p:sldId id="259" r:id="rId9"/>
    <p:sldId id="260" r:id="rId10"/>
    <p:sldId id="261" r:id="rId11"/>
    <p:sldId id="262" r:id="rId12"/>
    <p:sldId id="263" r:id="rId13"/>
    <p:sldId id="290" r:id="rId14"/>
    <p:sldId id="264" r:id="rId15"/>
    <p:sldId id="291" r:id="rId16"/>
    <p:sldId id="265" r:id="rId17"/>
    <p:sldId id="266" r:id="rId18"/>
    <p:sldId id="267" r:id="rId19"/>
    <p:sldId id="268" r:id="rId20"/>
    <p:sldId id="292" r:id="rId21"/>
    <p:sldId id="269" r:id="rId22"/>
    <p:sldId id="296" r:id="rId23"/>
    <p:sldId id="294" r:id="rId24"/>
    <p:sldId id="295"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4" r:id="rId39"/>
    <p:sldId id="285" r:id="rId40"/>
    <p:sldId id="286" r:id="rId41"/>
    <p:sldId id="293" r:id="rId4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93DD64BE-F371-4385-891E-42E049932676}"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3DD64BE-F371-4385-891E-42E04993267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3DD64BE-F371-4385-891E-42E04993267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3DD64BE-F371-4385-891E-42E04993267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3DD64BE-F371-4385-891E-42E049932676}"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3DD64BE-F371-4385-891E-42E04993267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3DD64BE-F371-4385-891E-42E04993267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3DD64BE-F371-4385-891E-42E04993267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3DD64BE-F371-4385-891E-42E04993267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3DD64BE-F371-4385-891E-42E04993267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687EF63-D225-40DD-A9FC-B624C22C1B70}" type="datetimeFigureOut">
              <a:rPr lang="it-IT" smtClean="0"/>
              <a:pPr/>
              <a:t>10/07/2019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93DD64BE-F371-4385-891E-42E049932676}"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87EF63-D225-40DD-A9FC-B624C22C1B70}" type="datetimeFigureOut">
              <a:rPr lang="it-IT" smtClean="0"/>
              <a:pPr/>
              <a:t>10/07/2019</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DD64BE-F371-4385-891E-42E049932676}"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
            </a:r>
            <a:br>
              <a:rPr lang="it-IT" dirty="0" smtClean="0"/>
            </a:br>
            <a:r>
              <a:rPr lang="it-IT" dirty="0" smtClean="0"/>
              <a:t> Etica </a:t>
            </a:r>
            <a:r>
              <a:rPr lang="it-IT" smtClean="0"/>
              <a:t>e Impresa</a:t>
            </a:r>
            <a:r>
              <a:rPr lang="it-IT" dirty="0" smtClean="0"/>
              <a:t>: </a:t>
            </a:r>
            <a:br>
              <a:rPr lang="it-IT" dirty="0" smtClean="0"/>
            </a:br>
            <a:r>
              <a:rPr lang="it-IT" dirty="0" smtClean="0"/>
              <a:t>il “</a:t>
            </a:r>
            <a:r>
              <a:rPr lang="it-IT" i="1" dirty="0" smtClean="0"/>
              <a:t>modello 231</a:t>
            </a:r>
            <a:r>
              <a:rPr lang="it-IT" dirty="0" smtClean="0"/>
              <a:t>” </a:t>
            </a:r>
            <a:r>
              <a:rPr lang="it-IT" b="1" dirty="0" smtClean="0">
                <a:solidFill>
                  <a:schemeClr val="accent6">
                    <a:lumMod val="75000"/>
                  </a:schemeClr>
                </a:solidFill>
              </a:rPr>
              <a:t/>
            </a:r>
            <a:br>
              <a:rPr lang="it-IT" b="1" dirty="0" smtClean="0">
                <a:solidFill>
                  <a:schemeClr val="accent6">
                    <a:lumMod val="75000"/>
                  </a:schemeClr>
                </a:solidFill>
              </a:rPr>
            </a:br>
            <a:endParaRPr lang="it-IT" b="1" dirty="0">
              <a:solidFill>
                <a:schemeClr val="accent6">
                  <a:lumMod val="75000"/>
                </a:schemeClr>
              </a:solidFill>
            </a:endParaRPr>
          </a:p>
        </p:txBody>
      </p:sp>
      <p:sp>
        <p:nvSpPr>
          <p:cNvPr id="3" name="Sottotitolo 2"/>
          <p:cNvSpPr>
            <a:spLocks noGrp="1"/>
          </p:cNvSpPr>
          <p:nvPr>
            <p:ph type="subTitle" idx="1"/>
          </p:nvPr>
        </p:nvSpPr>
        <p:spPr/>
        <p:txBody>
          <a:bodyPr>
            <a:normAutofit fontScale="92500" lnSpcReduction="20000"/>
          </a:bodyPr>
          <a:lstStyle/>
          <a:p>
            <a:r>
              <a:rPr lang="it-IT" b="1" i="1" dirty="0" smtClean="0"/>
              <a:t>Dalla Responsabilità sociale </a:t>
            </a:r>
          </a:p>
          <a:p>
            <a:r>
              <a:rPr lang="it-IT" b="1" i="1" dirty="0" smtClean="0"/>
              <a:t>alla Responsabilità amministrativa e penale</a:t>
            </a:r>
          </a:p>
          <a:p>
            <a:r>
              <a:rPr lang="it-IT" sz="1900" dirty="0" smtClean="0"/>
              <a:t>Corso di formazione dipendenti </a:t>
            </a:r>
            <a:r>
              <a:rPr lang="it-IT" sz="1900" dirty="0" err="1" smtClean="0"/>
              <a:t>Roncadin</a:t>
            </a:r>
            <a:r>
              <a:rPr lang="it-IT" sz="1900" dirty="0" smtClean="0"/>
              <a:t> Spa </a:t>
            </a:r>
          </a:p>
          <a:p>
            <a:r>
              <a:rPr lang="it-IT" sz="1900" dirty="0" smtClean="0"/>
              <a:t>Malnisio, 17/07/2019</a:t>
            </a:r>
          </a:p>
          <a:p>
            <a:r>
              <a:rPr lang="it-IT" sz="1400" dirty="0" smtClean="0"/>
              <a:t>(A cura del Prof. Renato </a:t>
            </a:r>
            <a:r>
              <a:rPr lang="it-IT" sz="1400" dirty="0" err="1" smtClean="0"/>
              <a:t>Pilutti</a:t>
            </a:r>
            <a:r>
              <a:rPr lang="it-IT" sz="1400" dirty="0" smtClean="0"/>
              <a:t>)</a:t>
            </a:r>
          </a:p>
          <a:p>
            <a:r>
              <a:rPr lang="it-IT" sz="1400" dirty="0" smtClean="0"/>
              <a:t>Materiali di cultura d’impresa e del lavoro </a:t>
            </a:r>
            <a:r>
              <a:rPr lang="it-IT" sz="1400" smtClean="0"/>
              <a:t>- 2019</a:t>
            </a:r>
            <a:endParaRPr lang="it-IT"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 “</a:t>
            </a:r>
            <a:r>
              <a:rPr lang="it-IT" b="1" i="1" dirty="0" smtClean="0"/>
              <a:t>modelli comportamentali</a:t>
            </a:r>
            <a:r>
              <a:rPr lang="it-IT" b="1" dirty="0" smtClean="0"/>
              <a:t>”</a:t>
            </a:r>
            <a:endParaRPr lang="it-IT" b="1" dirty="0"/>
          </a:p>
        </p:txBody>
      </p:sp>
      <p:sp>
        <p:nvSpPr>
          <p:cNvPr id="3" name="Segnaposto contenuto 2"/>
          <p:cNvSpPr>
            <a:spLocks noGrp="1"/>
          </p:cNvSpPr>
          <p:nvPr>
            <p:ph idx="1"/>
          </p:nvPr>
        </p:nvSpPr>
        <p:spPr/>
        <p:txBody>
          <a:bodyPr>
            <a:normAutofit lnSpcReduction="10000"/>
          </a:bodyPr>
          <a:lstStyle/>
          <a:p>
            <a:pPr lvl="0">
              <a:buNone/>
            </a:pPr>
            <a:r>
              <a:rPr lang="it-IT" dirty="0" smtClean="0"/>
              <a:t>L'adozione di tali strumenti preventivi, richiede una </a:t>
            </a:r>
            <a:r>
              <a:rPr lang="it-IT" b="1" i="1" dirty="0" smtClean="0"/>
              <a:t>articolata attività </a:t>
            </a:r>
            <a:r>
              <a:rPr lang="it-IT" dirty="0" smtClean="0"/>
              <a:t>di rilevazione ed elaborazione, come: </a:t>
            </a:r>
          </a:p>
          <a:p>
            <a:pPr lvl="0"/>
            <a:r>
              <a:rPr lang="it-IT" b="1" dirty="0" smtClean="0"/>
              <a:t>La determinazione dei Principi etici </a:t>
            </a:r>
            <a:r>
              <a:rPr lang="it-IT" dirty="0" smtClean="0"/>
              <a:t>cui l'ente intende uniformarsi la mappatura delle singole aree aziendali esposte al rischio di commissione dei reati previsti dal D. </a:t>
            </a:r>
            <a:r>
              <a:rPr lang="it-IT" dirty="0" err="1" smtClean="0"/>
              <a:t>Lgs</a:t>
            </a:r>
            <a:r>
              <a:rPr lang="it-IT" dirty="0" smtClean="0"/>
              <a:t>. 231/2001; </a:t>
            </a:r>
          </a:p>
          <a:p>
            <a:pPr lvl="0"/>
            <a:r>
              <a:rPr lang="it-IT" b="1" dirty="0" smtClean="0"/>
              <a:t>L’elaborazione di modelli comportamentali</a:t>
            </a:r>
            <a:r>
              <a:rPr lang="it-IT" dirty="0" smtClean="0"/>
              <a:t>, destinati a standardizzare e </a:t>
            </a:r>
            <a:r>
              <a:rPr lang="it-IT" dirty="0" err="1" smtClean="0"/>
              <a:t>procedurizzare</a:t>
            </a:r>
            <a:r>
              <a:rPr lang="it-IT" dirty="0" smtClean="0"/>
              <a:t> l'attività dei soggetti aziendali operanti negli ambiti e nelle funzioni "a rischio"; </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L’Organismo di Vigilanza</a:t>
            </a:r>
            <a:endParaRPr lang="it-IT" b="1" dirty="0"/>
          </a:p>
        </p:txBody>
      </p:sp>
      <p:sp>
        <p:nvSpPr>
          <p:cNvPr id="3" name="Segnaposto contenuto 2"/>
          <p:cNvSpPr>
            <a:spLocks noGrp="1"/>
          </p:cNvSpPr>
          <p:nvPr>
            <p:ph idx="1"/>
          </p:nvPr>
        </p:nvSpPr>
        <p:spPr/>
        <p:txBody>
          <a:bodyPr>
            <a:normAutofit fontScale="92500" lnSpcReduction="10000"/>
          </a:bodyPr>
          <a:lstStyle/>
          <a:p>
            <a:pPr lvl="0"/>
            <a:r>
              <a:rPr lang="it-IT" dirty="0" smtClean="0"/>
              <a:t>È prevista l’istituzione dell'</a:t>
            </a:r>
            <a:r>
              <a:rPr lang="it-IT" b="1" dirty="0" smtClean="0"/>
              <a:t>Organismo</a:t>
            </a:r>
            <a:r>
              <a:rPr lang="it-IT" dirty="0" smtClean="0"/>
              <a:t> </a:t>
            </a:r>
            <a:r>
              <a:rPr lang="it-IT" b="1" dirty="0" smtClean="0"/>
              <a:t>di Vigilanza (</a:t>
            </a:r>
            <a:r>
              <a:rPr lang="it-IT" dirty="0" err="1" smtClean="0"/>
              <a:t>O.d.V</a:t>
            </a:r>
            <a:r>
              <a:rPr lang="it-IT" dirty="0" smtClean="0"/>
              <a:t>.), deputato a monitorare l'applicazione, la conformazione e l'adeguamento dei Modelli assunti, nonché l'applicazione di un sistema sanzionatorio per le violazioni realizzate</a:t>
            </a:r>
            <a:r>
              <a:rPr lang="it-IT" dirty="0" smtClean="0"/>
              <a:t>. </a:t>
            </a:r>
            <a:r>
              <a:rPr lang="it-IT" b="1" dirty="0" err="1" smtClean="0"/>
              <a:t>Roncadin</a:t>
            </a:r>
            <a:r>
              <a:rPr lang="it-IT" b="1" dirty="0" smtClean="0"/>
              <a:t> ne è provvista fin dal 2010</a:t>
            </a:r>
            <a:r>
              <a:rPr lang="it-IT" dirty="0" smtClean="0"/>
              <a:t>.</a:t>
            </a:r>
            <a:endParaRPr lang="it-IT" dirty="0" smtClean="0"/>
          </a:p>
          <a:p>
            <a:pPr lvl="0"/>
            <a:r>
              <a:rPr lang="it-IT" dirty="0" smtClean="0"/>
              <a:t>L’</a:t>
            </a:r>
            <a:r>
              <a:rPr lang="it-IT" b="1" dirty="0" smtClean="0"/>
              <a:t>Organismo</a:t>
            </a:r>
            <a:r>
              <a:rPr lang="it-IT" dirty="0" smtClean="0"/>
              <a:t> </a:t>
            </a:r>
            <a:r>
              <a:rPr lang="it-IT" b="1" dirty="0" smtClean="0"/>
              <a:t>di Vigilanza </a:t>
            </a:r>
            <a:r>
              <a:rPr lang="it-IT" dirty="0" smtClean="0"/>
              <a:t>è autonomo e libero nelle sue attività previste dalla normativa di riferimento. </a:t>
            </a:r>
          </a:p>
          <a:p>
            <a:pPr lvl="0"/>
            <a:r>
              <a:rPr lang="it-IT" dirty="0" smtClean="0"/>
              <a:t>L’adozione del </a:t>
            </a:r>
            <a:r>
              <a:rPr lang="it-IT" b="1" dirty="0" smtClean="0"/>
              <a:t>Modello Organizzativo Gestionale </a:t>
            </a:r>
            <a:r>
              <a:rPr lang="it-IT" dirty="0" smtClean="0"/>
              <a:t>(</a:t>
            </a:r>
            <a:r>
              <a:rPr lang="it-IT" dirty="0" err="1" smtClean="0"/>
              <a:t>M.O.G.</a:t>
            </a:r>
            <a:r>
              <a:rPr lang="it-IT" dirty="0" smtClean="0"/>
              <a:t>), cui sovrintende l’Organismo di Vigilanza, ed è affidato, come sua gestione ed implementazione, alla Direzione aziendale e/o a preposti da questa designati.</a:t>
            </a:r>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Congrui modelli</a:t>
            </a:r>
            <a:endParaRPr lang="it-IT" b="1" dirty="0"/>
          </a:p>
        </p:txBody>
      </p:sp>
      <p:sp>
        <p:nvSpPr>
          <p:cNvPr id="3" name="Segnaposto contenuto 2"/>
          <p:cNvSpPr>
            <a:spLocks noGrp="1"/>
          </p:cNvSpPr>
          <p:nvPr>
            <p:ph idx="1"/>
          </p:nvPr>
        </p:nvSpPr>
        <p:spPr/>
        <p:txBody>
          <a:bodyPr>
            <a:normAutofit lnSpcReduction="10000"/>
          </a:bodyPr>
          <a:lstStyle/>
          <a:p>
            <a:r>
              <a:rPr lang="it-IT" dirty="0" smtClean="0"/>
              <a:t>L'adozione di congrui </a:t>
            </a:r>
            <a:r>
              <a:rPr lang="it-IT" b="1" dirty="0" smtClean="0"/>
              <a:t>Modelli</a:t>
            </a:r>
            <a:r>
              <a:rPr lang="it-IT" dirty="0" smtClean="0"/>
              <a:t> si rende necessaria per </a:t>
            </a:r>
            <a:r>
              <a:rPr lang="it-IT" b="1" dirty="0" smtClean="0"/>
              <a:t>scongiurare reati eterogenei</a:t>
            </a:r>
            <a:r>
              <a:rPr lang="it-IT" dirty="0" smtClean="0"/>
              <a:t>, </a:t>
            </a:r>
            <a:r>
              <a:rPr lang="it-IT" b="1" dirty="0" smtClean="0"/>
              <a:t>connessi a processi decisionali realizzati in vari ambiti aziendali</a:t>
            </a:r>
            <a:r>
              <a:rPr lang="it-IT" dirty="0" smtClean="0"/>
              <a:t>, sovente presenti nel contesto di una “</a:t>
            </a:r>
            <a:r>
              <a:rPr lang="it-IT" i="1" dirty="0" smtClean="0"/>
              <a:t>piccola o media impresa</a:t>
            </a:r>
            <a:r>
              <a:rPr lang="it-IT" dirty="0" smtClean="0"/>
              <a:t>": a) </a:t>
            </a:r>
            <a:r>
              <a:rPr lang="it-IT" i="1" dirty="0" smtClean="0"/>
              <a:t>dall'aggiudicazione di gare di pubblico appalto</a:t>
            </a:r>
            <a:r>
              <a:rPr lang="it-IT" dirty="0" smtClean="0"/>
              <a:t>, b) </a:t>
            </a:r>
            <a:r>
              <a:rPr lang="it-IT" i="1" dirty="0" smtClean="0"/>
              <a:t>alla contrattazione con la P.A. per la fornitura di beni e servizi</a:t>
            </a:r>
            <a:r>
              <a:rPr lang="it-IT" dirty="0" smtClean="0"/>
              <a:t>; c) </a:t>
            </a:r>
            <a:r>
              <a:rPr lang="it-IT" i="1" dirty="0" smtClean="0"/>
              <a:t>dall'ottenimento di autorizzazioni, licenze, concessioni, finanziamenti </a:t>
            </a:r>
            <a:r>
              <a:rPr lang="it-IT" dirty="0" smtClean="0"/>
              <a:t>alla d) </a:t>
            </a:r>
            <a:r>
              <a:rPr lang="it-IT" i="1" dirty="0" smtClean="0"/>
              <a:t>commissione dei reati penali di natura societaria </a:t>
            </a:r>
            <a:r>
              <a:rPr lang="it-IT" dirty="0" smtClean="0"/>
              <a:t>(violazione di obblighi degli organi ed operazioni sul capitale); e) </a:t>
            </a:r>
            <a:r>
              <a:rPr lang="it-IT" i="1" dirty="0" smtClean="0"/>
              <a:t>dalla irregolare gestione finanziaria </a:t>
            </a:r>
            <a:r>
              <a:rPr lang="it-IT" dirty="0" smtClean="0"/>
              <a:t>alla f) </a:t>
            </a:r>
            <a:r>
              <a:rPr lang="it-IT" i="1" dirty="0" smtClean="0"/>
              <a:t>frode informatica</a:t>
            </a:r>
            <a:r>
              <a:rPr lang="it-IT" dirty="0" smtClean="0"/>
              <a:t>. </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 reati “</a:t>
            </a:r>
            <a:r>
              <a:rPr lang="it-IT" b="1" i="1" dirty="0" smtClean="0"/>
              <a:t>presupposto</a:t>
            </a:r>
            <a:r>
              <a:rPr lang="it-IT" b="1" dirty="0" smtClean="0"/>
              <a:t>”</a:t>
            </a:r>
            <a:endParaRPr lang="it-IT" dirty="0"/>
          </a:p>
        </p:txBody>
      </p:sp>
      <p:sp>
        <p:nvSpPr>
          <p:cNvPr id="3" name="Segnaposto contenuto 2"/>
          <p:cNvSpPr>
            <a:spLocks noGrp="1"/>
          </p:cNvSpPr>
          <p:nvPr>
            <p:ph idx="1"/>
          </p:nvPr>
        </p:nvSpPr>
        <p:spPr/>
        <p:txBody>
          <a:bodyPr>
            <a:normAutofit fontScale="92500"/>
          </a:bodyPr>
          <a:lstStyle/>
          <a:p>
            <a:r>
              <a:rPr lang="it-IT" dirty="0" smtClean="0"/>
              <a:t>Si parla inoltre, di</a:t>
            </a:r>
            <a:r>
              <a:rPr lang="it-IT" b="1" dirty="0" smtClean="0"/>
              <a:t> reati "</a:t>
            </a:r>
            <a:r>
              <a:rPr lang="it-IT" b="1" dirty="0" smtClean="0"/>
              <a:t>presupposto“</a:t>
            </a:r>
            <a:r>
              <a:rPr lang="it-IT" dirty="0" smtClean="0"/>
              <a:t>: </a:t>
            </a:r>
            <a:r>
              <a:rPr lang="it-IT" dirty="0" smtClean="0"/>
              <a:t>questi</a:t>
            </a:r>
            <a:r>
              <a:rPr lang="it-IT" b="1" dirty="0" smtClean="0"/>
              <a:t> </a:t>
            </a:r>
            <a:r>
              <a:rPr lang="it-IT" dirty="0" smtClean="0"/>
              <a:t>sono stati elencati da interventi normativi, che richiamano una congerie di atti che possibile compiere, con particolare evidenza delle “figure” di </a:t>
            </a:r>
            <a:r>
              <a:rPr lang="it-IT" b="1" dirty="0" smtClean="0"/>
              <a:t>reati ambientali ed in materia di sicurezza e salute dei lavoratori</a:t>
            </a:r>
            <a:r>
              <a:rPr lang="it-IT" dirty="0" smtClean="0"/>
              <a:t>.</a:t>
            </a:r>
          </a:p>
          <a:p>
            <a:r>
              <a:rPr lang="it-IT" dirty="0" smtClean="0"/>
              <a:t>Dal quadro qui sommariamente tratteggiato, risulta evidente l'intento del Legislatore, che è di far crescere una </a:t>
            </a:r>
            <a:r>
              <a:rPr lang="it-IT" b="1" dirty="0" smtClean="0"/>
              <a:t>cultura dell’attenzione </a:t>
            </a:r>
            <a:r>
              <a:rPr lang="it-IT" dirty="0" smtClean="0"/>
              <a:t>alle conseguenze </a:t>
            </a:r>
            <a:r>
              <a:rPr lang="it-IT" dirty="0" err="1" smtClean="0"/>
              <a:t>giuridico-legali</a:t>
            </a:r>
            <a:r>
              <a:rPr lang="it-IT" dirty="0" smtClean="0"/>
              <a:t> dell’agire aziendale, ma anche di far emergere le </a:t>
            </a:r>
            <a:r>
              <a:rPr lang="it-IT" b="1" dirty="0" smtClean="0"/>
              <a:t>realtà che non temono di confrontarsi </a:t>
            </a:r>
            <a:r>
              <a:rPr lang="it-IT" dirty="0" smtClean="0"/>
              <a:t>con i </a:t>
            </a:r>
            <a:r>
              <a:rPr lang="it-IT" i="1" dirty="0" err="1" smtClean="0"/>
              <a:t>competitors</a:t>
            </a:r>
            <a:r>
              <a:rPr lang="it-IT" dirty="0" smtClean="0"/>
              <a:t> internazionali anche sotto questo profilo.</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“criminalità” d’impresa</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Ma non basta</a:t>
            </a:r>
            <a:r>
              <a:rPr lang="it-IT" dirty="0" smtClean="0"/>
              <a:t>: tutti siamo consapevoli di ciò che riportano le cronache, per cui il legislatore, conscio dell'inadeguatezza dell'azione pubblica di contrasto del crescente fenomeno della criminalità d'impresa, ha ritenuto di voler coinvolgere direttamente gli operatori economici, sollecitandoli ad una efficace azione di prevenzione all'interno delle proprie realtà aziendali, pena la loro responsabilità diretta ove, a causa della loro negligenza, si sia realizzato un reato. </a:t>
            </a:r>
          </a:p>
          <a:p>
            <a:r>
              <a:rPr lang="it-IT" dirty="0" smtClean="0"/>
              <a:t>Ne risulta una proposta per una </a:t>
            </a:r>
            <a:r>
              <a:rPr lang="it-IT" b="1" dirty="0" smtClean="0"/>
              <a:t>nuova cultura aziendale</a:t>
            </a:r>
            <a:r>
              <a:rPr lang="it-IT" dirty="0" smtClean="0"/>
              <a:t>, una moderna modalità di fare impresa conformemente ai principi di un'</a:t>
            </a:r>
            <a:r>
              <a:rPr lang="it-IT" b="1" dirty="0" smtClean="0"/>
              <a:t>etica</a:t>
            </a:r>
            <a:r>
              <a:rPr lang="it-IT" dirty="0" smtClean="0"/>
              <a:t> “</a:t>
            </a:r>
            <a:r>
              <a:rPr lang="it-IT" b="1" i="1" dirty="0" smtClean="0"/>
              <a:t>del fine</a:t>
            </a:r>
            <a:r>
              <a:rPr lang="it-IT" dirty="0" smtClean="0"/>
              <a:t>” e della </a:t>
            </a:r>
            <a:r>
              <a:rPr lang="it-IT" b="1" dirty="0" smtClean="0"/>
              <a:t>trasparenza</a:t>
            </a:r>
            <a:r>
              <a:rPr lang="it-IT" dirty="0" smtClean="0"/>
              <a:t>, della </a:t>
            </a:r>
            <a:r>
              <a:rPr lang="it-IT" b="1" dirty="0" smtClean="0"/>
              <a:t>partecipazione</a:t>
            </a:r>
            <a:r>
              <a:rPr lang="it-IT" dirty="0" smtClean="0"/>
              <a:t> e del </a:t>
            </a:r>
            <a:r>
              <a:rPr lang="it-IT" b="1" dirty="0" smtClean="0"/>
              <a:t>coinvolgimento</a:t>
            </a:r>
            <a:r>
              <a:rPr lang="it-IT" dirty="0" smtClean="0"/>
              <a:t> pratico delle maestranze tutte. </a:t>
            </a:r>
          </a:p>
          <a:p>
            <a:pPr>
              <a:buNone/>
            </a:pP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Una specie di “marchio di qualità”</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L'azienda che si sia uniformata al D. </a:t>
            </a:r>
            <a:r>
              <a:rPr lang="it-IT" dirty="0" err="1" smtClean="0"/>
              <a:t>Lgs</a:t>
            </a:r>
            <a:r>
              <a:rPr lang="it-IT" dirty="0" smtClean="0"/>
              <a:t>. 231 dotandosi, volontariamente, di efficaci strumenti di prevenzione dei reati, oltre al possibile beneficio dell'esimente, acquista anche una patente, si potrebbe dire, di "</a:t>
            </a:r>
            <a:r>
              <a:rPr lang="it-IT" b="1" dirty="0" smtClean="0"/>
              <a:t>impresa </a:t>
            </a:r>
            <a:r>
              <a:rPr lang="it-IT" b="1" dirty="0" err="1" smtClean="0"/>
              <a:t>d.o.c.</a:t>
            </a:r>
            <a:r>
              <a:rPr lang="it-IT" dirty="0" smtClean="0"/>
              <a:t>", un nuovo "</a:t>
            </a:r>
            <a:r>
              <a:rPr lang="it-IT" b="1" dirty="0" smtClean="0"/>
              <a:t>marchio di qualità</a:t>
            </a:r>
            <a:r>
              <a:rPr lang="it-IT" dirty="0" smtClean="0"/>
              <a:t>" capace di dare una peculiare connotazione all'azienda, favorendola nel confronto con la concorrenza sul mercato, specie internazionale ed oggi globale.</a:t>
            </a:r>
          </a:p>
          <a:p>
            <a:pPr>
              <a:buNone/>
            </a:pPr>
            <a:endParaRPr lang="it-IT" dirty="0" smtClean="0"/>
          </a:p>
          <a:p>
            <a:r>
              <a:rPr lang="it-IT" dirty="0" smtClean="0"/>
              <a:t>Non si tratta quindi solo di una riverniciata di buone intenzioni, ma di una vera e propria </a:t>
            </a:r>
            <a:r>
              <a:rPr lang="it-IT" b="1" dirty="0" smtClean="0"/>
              <a:t>scelta strategica </a:t>
            </a:r>
            <a:r>
              <a:rPr lang="it-IT" dirty="0" smtClean="0"/>
              <a:t>improntata al </a:t>
            </a:r>
            <a:r>
              <a:rPr lang="it-IT" b="1" dirty="0" smtClean="0"/>
              <a:t>miglioramento continuo </a:t>
            </a:r>
            <a:r>
              <a:rPr lang="it-IT" dirty="0" smtClean="0"/>
              <a:t>della </a:t>
            </a:r>
            <a:r>
              <a:rPr lang="it-IT" b="1" dirty="0" smtClean="0"/>
              <a:t>dimensione condivisa del lavoro</a:t>
            </a:r>
            <a:r>
              <a:rPr lang="it-IT" dirty="0" smtClean="0"/>
              <a:t>, tra Datori di lavoro e Dipendenti a tutti i livelli.</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dirty="0" err="1" smtClean="0"/>
              <a:t>D.Lgs.</a:t>
            </a:r>
            <a:r>
              <a:rPr lang="it-IT" b="1" dirty="0" smtClean="0"/>
              <a:t> 231/2001</a:t>
            </a:r>
            <a:endParaRPr lang="it-IT" b="1" dirty="0"/>
          </a:p>
        </p:txBody>
      </p:sp>
      <p:sp>
        <p:nvSpPr>
          <p:cNvPr id="3" name="Segnaposto contenuto 2"/>
          <p:cNvSpPr>
            <a:spLocks noGrp="1"/>
          </p:cNvSpPr>
          <p:nvPr>
            <p:ph idx="1"/>
          </p:nvPr>
        </p:nvSpPr>
        <p:spPr/>
        <p:txBody>
          <a:bodyPr>
            <a:normAutofit/>
          </a:bodyPr>
          <a:lstStyle/>
          <a:p>
            <a:r>
              <a:rPr lang="it-IT" b="1" dirty="0" smtClean="0"/>
              <a:t>Vediamo allora più da vicino il Decreto Legislativo 231/2001:</a:t>
            </a:r>
            <a:r>
              <a:rPr lang="it-IT" dirty="0" smtClean="0"/>
              <a:t> Responsabilità di Impresa, Codice Etico e Responsabilità delle persone Giuridiche ex </a:t>
            </a:r>
            <a:r>
              <a:rPr lang="it-IT" dirty="0" err="1" smtClean="0"/>
              <a:t>D.Lgs.</a:t>
            </a:r>
            <a:r>
              <a:rPr lang="it-IT" dirty="0" smtClean="0"/>
              <a:t> 231/2001. Responsabilità amministrativa delle società e modelli di organizzazione, gestione e controllo.</a:t>
            </a:r>
          </a:p>
          <a:p>
            <a:r>
              <a:rPr lang="it-IT" dirty="0" smtClean="0"/>
              <a:t>L’attività delle aziende e, conseguentemente, la loro organizzazione deve necessariamente tener conto della legislazione ed, in particolare, delle norme previste dalla legge in oggetto, ove l’azienda stessa scelga di dotarsi del “Modello”.</a:t>
            </a:r>
          </a:p>
          <a:p>
            <a:pPr>
              <a:buNone/>
            </a:pP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…segue</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Il D. </a:t>
            </a:r>
            <a:r>
              <a:rPr lang="it-IT" b="1" dirty="0" err="1" smtClean="0"/>
              <a:t>Lgs</a:t>
            </a:r>
            <a:r>
              <a:rPr lang="it-IT" b="1" dirty="0" smtClean="0"/>
              <a:t> 231/2001 estende alle persone giuridiche la responsabilità per reati commessi in Italia ed all’estero da persone fisiche che operano per la società</a:t>
            </a:r>
            <a:r>
              <a:rPr lang="it-IT" dirty="0" smtClean="0"/>
              <a:t>.</a:t>
            </a:r>
          </a:p>
          <a:p>
            <a:r>
              <a:rPr lang="it-IT" dirty="0" smtClean="0"/>
              <a:t>In aggiunta alla responsabilità della persona fisica che realizza l’eventuale fatto illecito </a:t>
            </a:r>
            <a:r>
              <a:rPr lang="it-IT" b="1" dirty="0" smtClean="0"/>
              <a:t>la normativa ha introdotto la responsabilità in sede penale degli Enti per alcuni reati commessi nell'interesse o a vantaggio degli stessi</a:t>
            </a:r>
            <a:r>
              <a:rPr lang="it-IT" dirty="0" smtClean="0"/>
              <a:t>, da persone che rivestono funzioni di rappresentanza, di amministrazione o di direzione dell'ente o di una sua organizzazione dotata di autonomia finanziaria o funzionale e da persone sottoposte alla direzione o alla vigilanza di uno dei soggetti sopra indicati.</a:t>
            </a:r>
          </a:p>
          <a:p>
            <a:pPr>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L’elenco dei principali “</a:t>
            </a:r>
            <a:r>
              <a:rPr lang="it-IT" b="1" i="1" dirty="0" smtClean="0"/>
              <a:t>reati</a:t>
            </a:r>
            <a:r>
              <a:rPr lang="it-IT" b="1" dirty="0" smtClean="0"/>
              <a:t>”</a:t>
            </a:r>
            <a:endParaRPr lang="it-IT" b="1"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Tra i </a:t>
            </a:r>
            <a:r>
              <a:rPr lang="it-IT" b="1" i="1" dirty="0" smtClean="0"/>
              <a:t>reati</a:t>
            </a:r>
            <a:r>
              <a:rPr lang="it-IT" dirty="0" smtClean="0"/>
              <a:t> identificati dal legislatore possiamo elencare:</a:t>
            </a:r>
          </a:p>
          <a:p>
            <a:pPr>
              <a:buNone/>
            </a:pPr>
            <a:endParaRPr lang="it-IT" dirty="0" smtClean="0"/>
          </a:p>
          <a:p>
            <a:pPr lvl="0"/>
            <a:r>
              <a:rPr lang="it-IT" i="1" dirty="0" smtClean="0"/>
              <a:t>Indebita percezione di erogazioni pubbliche; </a:t>
            </a:r>
          </a:p>
          <a:p>
            <a:pPr lvl="0"/>
            <a:r>
              <a:rPr lang="it-IT" i="1" dirty="0" smtClean="0"/>
              <a:t>Truffa ai danni dello Stato o di altro Ente Pubblico; </a:t>
            </a:r>
          </a:p>
          <a:p>
            <a:pPr lvl="0"/>
            <a:r>
              <a:rPr lang="it-IT" i="1" dirty="0" smtClean="0"/>
              <a:t>Illegale ripartizione degli utili; </a:t>
            </a:r>
          </a:p>
          <a:p>
            <a:pPr lvl="0"/>
            <a:r>
              <a:rPr lang="it-IT" i="1" dirty="0" smtClean="0"/>
              <a:t>Falsità nelle comunicazioni sociali; </a:t>
            </a:r>
          </a:p>
          <a:p>
            <a:pPr lvl="0"/>
            <a:r>
              <a:rPr lang="it-IT" i="1" dirty="0" smtClean="0"/>
              <a:t>Operazioni in pregiudizio dei creditori; </a:t>
            </a:r>
          </a:p>
          <a:p>
            <a:pPr lvl="0"/>
            <a:r>
              <a:rPr lang="it-IT" i="1" dirty="0" smtClean="0"/>
              <a:t>Formazione fittizia del capitale; </a:t>
            </a:r>
          </a:p>
          <a:p>
            <a:pPr lvl="0"/>
            <a:r>
              <a:rPr lang="it-IT" i="1" dirty="0" smtClean="0"/>
              <a:t>Indebita influenza nell'assemblea; </a:t>
            </a:r>
          </a:p>
          <a:p>
            <a:pPr lvl="0"/>
            <a:r>
              <a:rPr lang="it-IT" i="1" dirty="0" smtClean="0"/>
              <a:t>Ostacolo all'esercizio della funzione di pubblica vigilanza; </a:t>
            </a:r>
          </a:p>
          <a:p>
            <a:pPr>
              <a:buNone/>
            </a:pP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…segue</a:t>
            </a:r>
            <a:endParaRPr lang="it-IT" b="1" dirty="0"/>
          </a:p>
        </p:txBody>
      </p:sp>
      <p:sp>
        <p:nvSpPr>
          <p:cNvPr id="3" name="Segnaposto contenuto 2"/>
          <p:cNvSpPr>
            <a:spLocks noGrp="1"/>
          </p:cNvSpPr>
          <p:nvPr>
            <p:ph idx="1"/>
          </p:nvPr>
        </p:nvSpPr>
        <p:spPr/>
        <p:txBody>
          <a:bodyPr>
            <a:normAutofit lnSpcReduction="10000"/>
          </a:bodyPr>
          <a:lstStyle/>
          <a:p>
            <a:pPr lvl="0"/>
            <a:r>
              <a:rPr lang="it-IT" i="1" dirty="0" smtClean="0"/>
              <a:t>Aggiotaggio; </a:t>
            </a:r>
          </a:p>
          <a:p>
            <a:pPr lvl="0"/>
            <a:r>
              <a:rPr lang="it-IT" i="1" dirty="0" smtClean="0"/>
              <a:t>Frode informatica a danno dello Stato o di altro Ente Pubblico; </a:t>
            </a:r>
          </a:p>
          <a:p>
            <a:pPr lvl="0"/>
            <a:r>
              <a:rPr lang="it-IT" i="1" dirty="0" smtClean="0"/>
              <a:t>Concussione; </a:t>
            </a:r>
          </a:p>
          <a:p>
            <a:pPr lvl="0"/>
            <a:r>
              <a:rPr lang="it-IT" i="1" dirty="0" smtClean="0"/>
              <a:t>Erogazioni pubbliche; </a:t>
            </a:r>
          </a:p>
          <a:p>
            <a:pPr lvl="0"/>
            <a:r>
              <a:rPr lang="it-IT" i="1" dirty="0" smtClean="0"/>
              <a:t>Contro la personalità individuale (violenza fisica, psicologica e morale);</a:t>
            </a:r>
          </a:p>
          <a:p>
            <a:pPr lvl="0"/>
            <a:r>
              <a:rPr lang="it-IT" i="1" dirty="0" smtClean="0"/>
              <a:t>Contro la sicurezza e la salute nel lavoro;</a:t>
            </a:r>
          </a:p>
          <a:p>
            <a:pPr lvl="0"/>
            <a:r>
              <a:rPr lang="it-IT" i="1" dirty="0" smtClean="0"/>
              <a:t>Ambientali;</a:t>
            </a:r>
          </a:p>
          <a:p>
            <a:pPr lvl="0"/>
            <a:r>
              <a:rPr lang="it-IT" i="1" dirty="0" smtClean="0"/>
              <a:t>Corruzione </a:t>
            </a:r>
            <a:r>
              <a:rPr lang="it-IT" sz="3300" dirty="0" smtClean="0"/>
              <a:t>… </a:t>
            </a:r>
          </a:p>
          <a:p>
            <a:pPr>
              <a:buNone/>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Gli inizi</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La </a:t>
            </a:r>
            <a:r>
              <a:rPr lang="it-IT" b="1" dirty="0" smtClean="0"/>
              <a:t>responsabilità sociale d’impresa, come documento attestante la sensibilità aziendale per la coesione sociale, </a:t>
            </a:r>
            <a:r>
              <a:rPr lang="it-IT" dirty="0" smtClean="0"/>
              <a:t>gode già di alcune sperimentazioni autorevoli, anche in Regione e in Italia. </a:t>
            </a:r>
          </a:p>
          <a:p>
            <a:r>
              <a:rPr lang="it-IT" dirty="0" smtClean="0"/>
              <a:t>La stessa </a:t>
            </a:r>
            <a:r>
              <a:rPr lang="it-IT" dirty="0" err="1" smtClean="0"/>
              <a:t>Zanussi-Electrolux</a:t>
            </a:r>
            <a:r>
              <a:rPr lang="it-IT" dirty="0" smtClean="0"/>
              <a:t> ha avviato </a:t>
            </a:r>
            <a:r>
              <a:rPr lang="it-IT" dirty="0" err="1" smtClean="0"/>
              <a:t>pionieristicamente</a:t>
            </a:r>
            <a:r>
              <a:rPr lang="it-IT" dirty="0" smtClean="0"/>
              <a:t> fin dagli anni ’90 una procedura in tema. Ma questo argomento costituisce solo lo “sfondo” di questi due nostri incontri.</a:t>
            </a:r>
          </a:p>
          <a:p>
            <a:pPr>
              <a:buNone/>
            </a:pPr>
            <a:endParaRPr lang="it-IT" dirty="0" smtClean="0"/>
          </a:p>
          <a:p>
            <a:r>
              <a:rPr lang="it-IT" dirty="0" smtClean="0"/>
              <a:t>Invece,</a:t>
            </a:r>
            <a:r>
              <a:rPr lang="it-IT" b="1" dirty="0" smtClean="0"/>
              <a:t> Il tema dei Codici etici e del Modello 231</a:t>
            </a:r>
            <a:r>
              <a:rPr lang="it-IT" dirty="0" smtClean="0"/>
              <a:t>, </a:t>
            </a:r>
            <a:r>
              <a:rPr lang="it-IT" b="1" i="1" dirty="0" smtClean="0"/>
              <a:t>focus</a:t>
            </a:r>
            <a:r>
              <a:rPr lang="it-IT" dirty="0" smtClean="0"/>
              <a:t> </a:t>
            </a:r>
            <a:r>
              <a:rPr lang="it-IT" dirty="0" smtClean="0"/>
              <a:t>dell’incontro odierno, </a:t>
            </a:r>
            <a:r>
              <a:rPr lang="it-IT" dirty="0" smtClean="0"/>
              <a:t>risale a una legislazione successiva, dell’inizio degli anni 2000. Come vedremo le fonti di ispirazione di questo ambito sono state socio-politiche ed </a:t>
            </a:r>
            <a:r>
              <a:rPr lang="it-IT" dirty="0" err="1" smtClean="0"/>
              <a:t>etico-giuridiche</a:t>
            </a:r>
            <a:r>
              <a:rPr lang="it-IT" dirty="0" smtClean="0"/>
              <a:t>.</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Gli adempimenti</a:t>
            </a:r>
            <a:endParaRPr lang="it-IT" b="1" dirty="0"/>
          </a:p>
        </p:txBody>
      </p:sp>
      <p:sp>
        <p:nvSpPr>
          <p:cNvPr id="3" name="Segnaposto contenuto 2"/>
          <p:cNvSpPr>
            <a:spLocks noGrp="1"/>
          </p:cNvSpPr>
          <p:nvPr>
            <p:ph idx="1"/>
          </p:nvPr>
        </p:nvSpPr>
        <p:spPr/>
        <p:txBody>
          <a:bodyPr>
            <a:normAutofit fontScale="77500" lnSpcReduction="20000"/>
          </a:bodyPr>
          <a:lstStyle/>
          <a:p>
            <a:pPr>
              <a:buNone/>
            </a:pPr>
            <a:r>
              <a:rPr lang="it-IT" sz="2800" dirty="0" smtClean="0"/>
              <a:t>Adempiere agli obblighi legislativi che ne derivano richiede, tra l’altro, di:</a:t>
            </a:r>
          </a:p>
          <a:p>
            <a:pPr>
              <a:buNone/>
            </a:pPr>
            <a:endParaRPr lang="it-IT" sz="2800" dirty="0" smtClean="0"/>
          </a:p>
          <a:p>
            <a:pPr lvl="0"/>
            <a:r>
              <a:rPr lang="it-IT" sz="2800" b="1" dirty="0" smtClean="0"/>
              <a:t>adottare, prima della commissione del fatto, modelli organizzativi e gestionali idonei a prevenire reati; </a:t>
            </a:r>
          </a:p>
          <a:p>
            <a:pPr lvl="0"/>
            <a:r>
              <a:rPr lang="it-IT" sz="2800" b="1" dirty="0" smtClean="0"/>
              <a:t>costituire un organismo dell'ente con compito di vigilare efficacemente sul funzionamento e sull'osservanza di modelli e curare il loro aggiornamento; </a:t>
            </a:r>
          </a:p>
          <a:p>
            <a:pPr lvl="0"/>
            <a:r>
              <a:rPr lang="it-IT" sz="2800" b="1" dirty="0" smtClean="0"/>
              <a:t>definire i modelli di organizzazione e gestione; </a:t>
            </a:r>
          </a:p>
          <a:p>
            <a:pPr lvl="0"/>
            <a:r>
              <a:rPr lang="it-IT" sz="2800" b="1" dirty="0" smtClean="0"/>
              <a:t>essere in grado di evitare la commissione del reato se non mediante l'elusione fraudolenta dei modelli stessi; </a:t>
            </a:r>
          </a:p>
          <a:p>
            <a:pPr lvl="0"/>
            <a:r>
              <a:rPr lang="it-IT" sz="2800" b="1" dirty="0" smtClean="0"/>
              <a:t>individuare le attività nel cui ambito possono essere commessi tali reati</a:t>
            </a:r>
            <a:r>
              <a:rPr lang="it-IT" sz="2800" dirty="0" smtClean="0"/>
              <a:t>; </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…segue</a:t>
            </a:r>
            <a:endParaRPr lang="it-IT" b="1" dirty="0"/>
          </a:p>
        </p:txBody>
      </p:sp>
      <p:sp>
        <p:nvSpPr>
          <p:cNvPr id="3" name="Segnaposto contenuto 2"/>
          <p:cNvSpPr>
            <a:spLocks noGrp="1"/>
          </p:cNvSpPr>
          <p:nvPr>
            <p:ph idx="1"/>
          </p:nvPr>
        </p:nvSpPr>
        <p:spPr/>
        <p:txBody>
          <a:bodyPr>
            <a:normAutofit fontScale="92500" lnSpcReduction="10000"/>
          </a:bodyPr>
          <a:lstStyle/>
          <a:p>
            <a:pPr lvl="0"/>
            <a:r>
              <a:rPr lang="it-IT" sz="2400" b="1" dirty="0" smtClean="0"/>
              <a:t>prevedere specifici protocolli diretti a programmare la formazione e l'attuazione delle decisioni dell'ente in relazione ai reati da prevenire; </a:t>
            </a:r>
          </a:p>
          <a:p>
            <a:pPr lvl="0"/>
            <a:r>
              <a:rPr lang="it-IT" sz="2400" b="1" dirty="0" smtClean="0"/>
              <a:t>individuare modalità di gestione delle risorse finanziarie idonee ad impedire la commissione di reati</a:t>
            </a:r>
            <a:r>
              <a:rPr lang="it-IT" sz="2400" dirty="0" smtClean="0"/>
              <a:t>.</a:t>
            </a:r>
          </a:p>
          <a:p>
            <a:pPr lvl="0">
              <a:buNone/>
            </a:pPr>
            <a:r>
              <a:rPr lang="it-IT" sz="2400" dirty="0" smtClean="0"/>
              <a:t> </a:t>
            </a:r>
            <a:endParaRPr lang="it-IT" dirty="0" smtClean="0"/>
          </a:p>
          <a:p>
            <a:r>
              <a:rPr lang="it-IT" dirty="0" smtClean="0"/>
              <a:t>Ovviamente tali adempimenti devono poter essere svolti senza danneggiare l’attività aziendale per cui è necessario l’utilizzo di strumenti che permettano di raggiungere il risultato senza gravare in modo eccessivo sui processi aziendali riducendo al contempo il costo correlato agli adempimenti stessi.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Codice Etico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Il </a:t>
            </a:r>
            <a:r>
              <a:rPr lang="it-IT" b="1" dirty="0" smtClean="0"/>
              <a:t>Codice Etico </a:t>
            </a:r>
            <a:r>
              <a:rPr lang="it-IT" dirty="0" smtClean="0"/>
              <a:t>è il documento fondamentale del “</a:t>
            </a:r>
            <a:r>
              <a:rPr lang="it-IT" i="1" dirty="0" smtClean="0"/>
              <a:t>modello</a:t>
            </a:r>
            <a:r>
              <a:rPr lang="it-IT" dirty="0" smtClean="0"/>
              <a:t>”: esso contiene gli </a:t>
            </a:r>
            <a:r>
              <a:rPr lang="it-IT" b="1" dirty="0" smtClean="0"/>
              <a:t>elementi valoriali ispiratori dell’agire aziendale</a:t>
            </a:r>
            <a:r>
              <a:rPr lang="it-IT" dirty="0" smtClean="0"/>
              <a:t>, i principi di una “</a:t>
            </a:r>
            <a:r>
              <a:rPr lang="it-IT" b="1" i="1" dirty="0" smtClean="0"/>
              <a:t>opzione etica</a:t>
            </a:r>
            <a:r>
              <a:rPr lang="it-IT" dirty="0" smtClean="0"/>
              <a:t>” ben delineata, nella quale siano evidenziati quale </a:t>
            </a:r>
            <a:r>
              <a:rPr lang="it-IT" b="1" dirty="0" smtClean="0"/>
              <a:t>premessa</a:t>
            </a:r>
            <a:r>
              <a:rPr lang="it-IT" dirty="0" smtClean="0"/>
              <a:t> e </a:t>
            </a:r>
            <a:r>
              <a:rPr lang="it-IT" b="1" dirty="0" smtClean="0"/>
              <a:t>linea guida</a:t>
            </a:r>
            <a:r>
              <a:rPr lang="it-IT" dirty="0" smtClean="0"/>
              <a:t>.</a:t>
            </a:r>
          </a:p>
          <a:p>
            <a:r>
              <a:rPr lang="it-IT" dirty="0" smtClean="0"/>
              <a:t>Esso deve contenere anche le principali scelte concernenti l’</a:t>
            </a:r>
            <a:r>
              <a:rPr lang="it-IT" b="1" dirty="0" smtClean="0"/>
              <a:t>applicazione</a:t>
            </a:r>
            <a:r>
              <a:rPr lang="it-IT" dirty="0" smtClean="0"/>
              <a:t> </a:t>
            </a:r>
            <a:r>
              <a:rPr lang="it-IT" b="1" dirty="0" smtClean="0"/>
              <a:t>dei valori e principi individuati</a:t>
            </a:r>
            <a:r>
              <a:rPr lang="it-IT" dirty="0" smtClean="0"/>
              <a:t> e dello </a:t>
            </a:r>
            <a:r>
              <a:rPr lang="it-IT" b="1" dirty="0" smtClean="0"/>
              <a:t>stile direzionale condiviso</a:t>
            </a:r>
            <a:r>
              <a:rPr lang="it-IT" dirty="0" smtClean="0"/>
              <a:t>, atto a favorire l’assunzione di responsabilità delle persone e l’</a:t>
            </a:r>
            <a:r>
              <a:rPr lang="it-IT" dirty="0" err="1" smtClean="0"/>
              <a:t>evitamento</a:t>
            </a:r>
            <a:r>
              <a:rPr lang="it-IT" dirty="0" smtClean="0"/>
              <a:t> di ogni forma di </a:t>
            </a:r>
            <a:r>
              <a:rPr lang="it-IT" dirty="0" err="1" smtClean="0"/>
              <a:t>conculcamento</a:t>
            </a:r>
            <a:r>
              <a:rPr lang="it-IT" dirty="0" smtClean="0"/>
              <a:t> della personalità individuale dei collaboratori.</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Documento base</a:t>
            </a:r>
            <a:endParaRPr lang="it-IT" b="1" dirty="0"/>
          </a:p>
        </p:txBody>
      </p:sp>
      <p:sp>
        <p:nvSpPr>
          <p:cNvPr id="3" name="Segnaposto contenuto 2"/>
          <p:cNvSpPr>
            <a:spLocks noGrp="1"/>
          </p:cNvSpPr>
          <p:nvPr>
            <p:ph idx="1"/>
          </p:nvPr>
        </p:nvSpPr>
        <p:spPr/>
        <p:txBody>
          <a:bodyPr>
            <a:normAutofit lnSpcReduction="10000"/>
          </a:bodyPr>
          <a:lstStyle/>
          <a:p>
            <a:r>
              <a:rPr lang="it-IT" dirty="0" smtClean="0"/>
              <a:t>Il </a:t>
            </a:r>
            <a:r>
              <a:rPr lang="it-IT" i="1" dirty="0" smtClean="0"/>
              <a:t>Documento base </a:t>
            </a:r>
            <a:r>
              <a:rPr lang="it-IT" dirty="0" smtClean="0"/>
              <a:t>del “</a:t>
            </a:r>
            <a:r>
              <a:rPr lang="it-IT" b="1" i="1" dirty="0" smtClean="0"/>
              <a:t>Modello 231</a:t>
            </a:r>
            <a:r>
              <a:rPr lang="it-IT" dirty="0" smtClean="0"/>
              <a:t>” è </a:t>
            </a:r>
            <a:r>
              <a:rPr lang="it-IT" b="1" dirty="0" smtClean="0"/>
              <a:t>l’impianto descrittivo di tutte le attività aziendali</a:t>
            </a:r>
            <a:r>
              <a:rPr lang="it-IT" dirty="0" smtClean="0"/>
              <a:t>, e comprende la descrizione dei ruoli, delle posizioni e delle responsabilità personali dei dipendenti, dall’Alta direzione alle attività più operative.</a:t>
            </a:r>
          </a:p>
          <a:p>
            <a:r>
              <a:rPr lang="it-IT" dirty="0" smtClean="0"/>
              <a:t>Inoltre, richiama tutta la legislazione e la normativa di riferimento, analizzando nel contempo la “</a:t>
            </a:r>
            <a:r>
              <a:rPr lang="it-IT" b="1" i="1" dirty="0" smtClean="0"/>
              <a:t>rischiosità</a:t>
            </a:r>
            <a:r>
              <a:rPr lang="it-IT" dirty="0" smtClean="0"/>
              <a:t>” potenziale delle azioni compiute a nome e per conto dell’azienda, da parte di chiunque sia coinvolto nell’operatività dell’azienda stessa (</a:t>
            </a:r>
            <a:r>
              <a:rPr lang="it-IT" i="1" dirty="0" err="1" smtClean="0"/>
              <a:t>stakeholders</a:t>
            </a:r>
            <a:r>
              <a:rPr lang="it-IT" dirty="0" smtClean="0"/>
              <a:t> in senso lato).</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Protocolli</a:t>
            </a:r>
            <a:endParaRPr lang="it-IT" b="1" dirty="0"/>
          </a:p>
        </p:txBody>
      </p:sp>
      <p:sp>
        <p:nvSpPr>
          <p:cNvPr id="3" name="Segnaposto contenuto 2"/>
          <p:cNvSpPr>
            <a:spLocks noGrp="1"/>
          </p:cNvSpPr>
          <p:nvPr>
            <p:ph idx="1"/>
          </p:nvPr>
        </p:nvSpPr>
        <p:spPr/>
        <p:txBody>
          <a:bodyPr>
            <a:normAutofit fontScale="92500"/>
          </a:bodyPr>
          <a:lstStyle/>
          <a:p>
            <a:r>
              <a:rPr lang="it-IT" dirty="0" smtClean="0"/>
              <a:t>I “</a:t>
            </a:r>
            <a:r>
              <a:rPr lang="it-IT" b="1" i="1" dirty="0" smtClean="0"/>
              <a:t>Protocolli</a:t>
            </a:r>
            <a:r>
              <a:rPr lang="it-IT" dirty="0" smtClean="0"/>
              <a:t>” di area, costituiscono le </a:t>
            </a:r>
            <a:r>
              <a:rPr lang="it-IT" i="1" dirty="0" smtClean="0"/>
              <a:t>determinazioni operative</a:t>
            </a:r>
            <a:r>
              <a:rPr lang="it-IT" dirty="0" smtClean="0"/>
              <a:t> dettagliate per ogni area operativa aziendale.</a:t>
            </a:r>
          </a:p>
          <a:p>
            <a:r>
              <a:rPr lang="it-IT" dirty="0" smtClean="0"/>
              <a:t>I principali sono i seguenti:</a:t>
            </a:r>
          </a:p>
          <a:p>
            <a:pPr>
              <a:buFontTx/>
              <a:buChar char="-"/>
            </a:pPr>
            <a:r>
              <a:rPr lang="it-IT" b="1" i="1" dirty="0" smtClean="0"/>
              <a:t>Protocollo per la tutela della salute e sicurezza del lavoro,</a:t>
            </a:r>
          </a:p>
          <a:p>
            <a:pPr>
              <a:buFontTx/>
              <a:buChar char="-"/>
            </a:pPr>
            <a:r>
              <a:rPr lang="it-IT" b="1" i="1" dirty="0" smtClean="0"/>
              <a:t>Protocollo ambiente,</a:t>
            </a:r>
          </a:p>
          <a:p>
            <a:pPr>
              <a:buFontTx/>
              <a:buChar char="-"/>
            </a:pPr>
            <a:r>
              <a:rPr lang="it-IT" b="1" i="1" dirty="0" smtClean="0"/>
              <a:t>Protocollo disciplinare,</a:t>
            </a:r>
          </a:p>
          <a:p>
            <a:pPr>
              <a:buFontTx/>
              <a:buChar char="-"/>
            </a:pPr>
            <a:r>
              <a:rPr lang="it-IT" b="1" i="1" dirty="0" smtClean="0"/>
              <a:t>Protocollo amministrazione,</a:t>
            </a:r>
          </a:p>
          <a:p>
            <a:pPr>
              <a:buFontTx/>
              <a:buChar char="-"/>
            </a:pPr>
            <a:r>
              <a:rPr lang="it-IT" b="1" i="1" dirty="0" smtClean="0"/>
              <a:t>Protocollo rapporti con la Pubblica amministrazione,</a:t>
            </a:r>
          </a:p>
          <a:p>
            <a:pPr>
              <a:buFontTx/>
              <a:buChar char="-"/>
            </a:pPr>
            <a:r>
              <a:rPr lang="it-IT" b="1" i="1" dirty="0" smtClean="0"/>
              <a:t>Protocollo acquisti</a:t>
            </a:r>
            <a:r>
              <a:rPr lang="it-IT" dirty="0" smtClean="0"/>
              <a:t>, </a:t>
            </a:r>
            <a:r>
              <a:rPr lang="it-IT" dirty="0" err="1" smtClean="0"/>
              <a:t>etc</a:t>
            </a:r>
            <a:r>
              <a:rPr lang="it-IT" dirty="0" smtClean="0"/>
              <a:t>..</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b="1" dirty="0" smtClean="0"/>
              <a:t>La fondazione morale dell'agire umano nell’impresa</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Proviamo a riflettere su: </a:t>
            </a:r>
            <a:r>
              <a:rPr lang="it-IT" b="1" dirty="0" smtClean="0"/>
              <a:t>la libertà</a:t>
            </a:r>
            <a:r>
              <a:rPr lang="it-IT" dirty="0" smtClean="0"/>
              <a:t> (</a:t>
            </a:r>
            <a:r>
              <a:rPr lang="it-IT" i="1" dirty="0" smtClean="0"/>
              <a:t>libero arbitrio</a:t>
            </a:r>
            <a:r>
              <a:rPr lang="it-IT" dirty="0" smtClean="0"/>
              <a:t>) e </a:t>
            </a:r>
            <a:r>
              <a:rPr lang="it-IT" b="1" dirty="0" smtClean="0"/>
              <a:t>la responsabilità individuale</a:t>
            </a:r>
            <a:r>
              <a:rPr lang="it-IT" dirty="0" smtClean="0"/>
              <a:t>; su come si configura </a:t>
            </a:r>
            <a:r>
              <a:rPr lang="it-IT" b="1" dirty="0" smtClean="0"/>
              <a:t>il rapporto fra libertà e responsabilità</a:t>
            </a:r>
            <a:r>
              <a:rPr lang="it-IT" dirty="0" smtClean="0"/>
              <a:t>; </a:t>
            </a:r>
            <a:r>
              <a:rPr lang="it-IT" b="1" dirty="0" smtClean="0"/>
              <a:t>sul valore e i limiti della libertà</a:t>
            </a:r>
            <a:r>
              <a:rPr lang="it-IT" dirty="0" smtClean="0"/>
              <a:t>. </a:t>
            </a:r>
            <a:r>
              <a:rPr lang="it-IT" b="1" dirty="0" smtClean="0"/>
              <a:t>La libertà umana é sempre relativa a un dato contesto</a:t>
            </a:r>
            <a:r>
              <a:rPr lang="it-IT" dirty="0" smtClean="0"/>
              <a:t>: </a:t>
            </a:r>
            <a:r>
              <a:rPr lang="it-IT" b="1" dirty="0" smtClean="0"/>
              <a:t>nessuno può disporre di sé e dei propri beni in termini assoluti</a:t>
            </a:r>
            <a:r>
              <a:rPr lang="it-IT" dirty="0" smtClean="0"/>
              <a:t>, poiché vi sono limitazioni oggettive di ordine naturale, e di ordine giuridico - politico.</a:t>
            </a:r>
          </a:p>
          <a:p>
            <a:r>
              <a:rPr lang="it-IT" b="1" dirty="0" smtClean="0"/>
              <a:t>La libertà umana si configura quindi come un valore, certamente fra i maggiori, ma da intendere sempre nei limiti della "condizione umana"</a:t>
            </a:r>
            <a:r>
              <a:rPr lang="it-IT" dirty="0" smtClean="0"/>
              <a:t>, che, appunto, é caratterizzata dal </a:t>
            </a:r>
            <a:r>
              <a:rPr lang="it-IT" b="1" dirty="0" smtClean="0"/>
              <a:t>limite</a:t>
            </a:r>
            <a:r>
              <a:rPr lang="it-IT" dirty="0" smtClean="0"/>
              <a:t>. Infine: la libertà, insieme con la responsabilità individuale (personale) interpella </a:t>
            </a:r>
            <a:r>
              <a:rPr lang="it-IT" i="1" dirty="0" smtClean="0"/>
              <a:t>naturalmente</a:t>
            </a:r>
            <a:r>
              <a:rPr lang="it-IT" dirty="0" smtClean="0"/>
              <a:t> il principio di giustizia. Vedremo poi come si "ordinano" vicendevolmente.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libertà</a:t>
            </a:r>
            <a:endParaRPr lang="it-IT" b="1" dirty="0"/>
          </a:p>
        </p:txBody>
      </p:sp>
      <p:sp>
        <p:nvSpPr>
          <p:cNvPr id="3" name="Segnaposto contenuto 2"/>
          <p:cNvSpPr>
            <a:spLocks noGrp="1"/>
          </p:cNvSpPr>
          <p:nvPr>
            <p:ph idx="1"/>
          </p:nvPr>
        </p:nvSpPr>
        <p:spPr/>
        <p:txBody>
          <a:bodyPr>
            <a:normAutofit fontScale="92500" lnSpcReduction="10000"/>
          </a:bodyPr>
          <a:lstStyle/>
          <a:p>
            <a:r>
              <a:rPr lang="it-IT" b="1" u="sng" dirty="0" smtClean="0"/>
              <a:t>Nella configurazione della "libertà"</a:t>
            </a:r>
            <a:r>
              <a:rPr lang="it-IT" dirty="0" smtClean="0"/>
              <a:t> come sopra esposta, ogni azione umana libera ha una rilevanza etica, nel bene o nel male (vi é il + o il -: </a:t>
            </a:r>
            <a:r>
              <a:rPr lang="it-IT" i="1" dirty="0" smtClean="0"/>
              <a:t>non esiste l'"X"</a:t>
            </a:r>
            <a:r>
              <a:rPr lang="it-IT" dirty="0" smtClean="0"/>
              <a:t>). La neutralità nell'agire umano libero non é possibile. </a:t>
            </a:r>
          </a:p>
          <a:p>
            <a:r>
              <a:rPr lang="it-IT" b="1" u="sng" dirty="0" smtClean="0"/>
              <a:t>Ciò che un uomo decide senza costrizioni</a:t>
            </a:r>
            <a:r>
              <a:rPr lang="it-IT" b="1" dirty="0" smtClean="0"/>
              <a:t> ha delle conseguenze dirette o indirette su lui stesso, sugli altri, sull'ambiente circostante, sul mondo</a:t>
            </a:r>
            <a:r>
              <a:rPr lang="it-IT" dirty="0" smtClean="0"/>
              <a:t>. Non é plausibile un agire scevro da conseguenze di una qualche natura, per cui occorre il </a:t>
            </a:r>
            <a:r>
              <a:rPr lang="it-IT" b="1" u="sng" dirty="0" smtClean="0"/>
              <a:t>discernimento razionale</a:t>
            </a:r>
            <a:r>
              <a:rPr lang="it-IT" b="1" dirty="0" smtClean="0"/>
              <a:t> </a:t>
            </a:r>
            <a:r>
              <a:rPr lang="it-IT" dirty="0" smtClean="0"/>
              <a:t>e la prudenza, ma anche il coraggio di affrontare il futuro, virtù o qualità, quest'ultima, che strutturalmente appartiene all'imprenditore. </a:t>
            </a:r>
          </a:p>
          <a:p>
            <a:pPr>
              <a:buNone/>
            </a:pP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 “Beni”</a:t>
            </a:r>
            <a:endParaRPr lang="it-IT" b="1" dirty="0"/>
          </a:p>
        </p:txBody>
      </p:sp>
      <p:sp>
        <p:nvSpPr>
          <p:cNvPr id="3" name="Segnaposto contenuto 2"/>
          <p:cNvSpPr>
            <a:spLocks noGrp="1"/>
          </p:cNvSpPr>
          <p:nvPr>
            <p:ph idx="1"/>
          </p:nvPr>
        </p:nvSpPr>
        <p:spPr/>
        <p:txBody>
          <a:bodyPr>
            <a:normAutofit fontScale="92500" lnSpcReduction="20000"/>
          </a:bodyPr>
          <a:lstStyle/>
          <a:p>
            <a:r>
              <a:rPr lang="it-IT" b="1" u="sng" dirty="0" smtClean="0"/>
              <a:t>Che cosa sono i Beni</a:t>
            </a:r>
            <a:r>
              <a:rPr lang="it-IT" dirty="0" smtClean="0"/>
              <a:t>: il Bene-Azienda, la proprietà dei Beni: un assoluto o un relativo? Se assoluto significa, da "</a:t>
            </a:r>
            <a:r>
              <a:rPr lang="it-IT" b="1" i="1" dirty="0" err="1" smtClean="0"/>
              <a:t>absolutum</a:t>
            </a:r>
            <a:r>
              <a:rPr lang="it-IT" dirty="0" smtClean="0"/>
              <a:t>", privo di legami, per ciò stesso che un bene é "</a:t>
            </a:r>
            <a:r>
              <a:rPr lang="it-IT" b="1" dirty="0" smtClean="0"/>
              <a:t>mio</a:t>
            </a:r>
            <a:r>
              <a:rPr lang="it-IT" dirty="0" smtClean="0"/>
              <a:t>" o "</a:t>
            </a:r>
            <a:r>
              <a:rPr lang="it-IT" b="1" dirty="0" smtClean="0"/>
              <a:t>tuo</a:t>
            </a:r>
            <a:r>
              <a:rPr lang="it-IT" dirty="0" smtClean="0"/>
              <a:t>" o "</a:t>
            </a:r>
            <a:r>
              <a:rPr lang="it-IT" b="1" dirty="0" smtClean="0"/>
              <a:t>bene comune</a:t>
            </a:r>
            <a:r>
              <a:rPr lang="it-IT" dirty="0" smtClean="0"/>
              <a:t>", esso é legato a un qualcosa, re-lazionato, posto in rapporto a qualcosa, quindi non é assoluto. </a:t>
            </a:r>
          </a:p>
          <a:p>
            <a:r>
              <a:rPr lang="it-IT" dirty="0" smtClean="0"/>
              <a:t>Ciò non significa che il “</a:t>
            </a:r>
            <a:r>
              <a:rPr lang="it-IT" i="1" dirty="0" smtClean="0"/>
              <a:t>Bene – Azienda</a:t>
            </a:r>
            <a:r>
              <a:rPr lang="it-IT" dirty="0" smtClean="0"/>
              <a:t>” non sia giuridicamente e legalmente un bene di natura privatistica e normalmente indisponibile, ma significa che esso/Bene </a:t>
            </a:r>
            <a:r>
              <a:rPr lang="it-IT" u="sng" dirty="0" smtClean="0"/>
              <a:t>ha un valore superiore alla sua natura giuridica</a:t>
            </a:r>
            <a:r>
              <a:rPr lang="it-IT" dirty="0" smtClean="0"/>
              <a:t> di bene-privato, poiché assume, nel suo esplicitarsi operativo, nel suo sviluppo, nelle sue trasformazioni, delle valenze e delle connotazioni sociali più forti, generali, inclusive.</a:t>
            </a:r>
          </a:p>
          <a:p>
            <a:pPr>
              <a:buNone/>
            </a:pP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Capitale e Lavoro</a:t>
            </a:r>
            <a:endParaRPr lang="it-IT" b="1" dirty="0"/>
          </a:p>
        </p:txBody>
      </p:sp>
      <p:sp>
        <p:nvSpPr>
          <p:cNvPr id="3" name="Segnaposto contenuto 2"/>
          <p:cNvSpPr>
            <a:spLocks noGrp="1"/>
          </p:cNvSpPr>
          <p:nvPr>
            <p:ph idx="1"/>
          </p:nvPr>
        </p:nvSpPr>
        <p:spPr/>
        <p:txBody>
          <a:bodyPr>
            <a:normAutofit fontScale="85000" lnSpcReduction="10000"/>
          </a:bodyPr>
          <a:lstStyle/>
          <a:p>
            <a:r>
              <a:rPr lang="it-IT" b="1" u="sng" dirty="0" smtClean="0"/>
              <a:t>Un rapporto razionale tra i fattori del capitale e del lavoro é necessario</a:t>
            </a:r>
            <a:r>
              <a:rPr lang="it-IT" dirty="0" smtClean="0"/>
              <a:t>. Infatti, le soluzioni "estreme" del marxismo storico e di un liberismo </a:t>
            </a:r>
            <a:r>
              <a:rPr lang="it-IT" i="1" dirty="0" smtClean="0"/>
              <a:t>puro</a:t>
            </a:r>
            <a:r>
              <a:rPr lang="it-IT" dirty="0" smtClean="0"/>
              <a:t> pongono problemi di ragione e antropologici, ancora prima che etici. Da un lato, la storia ha dimostrato l'</a:t>
            </a:r>
            <a:r>
              <a:rPr lang="it-IT" dirty="0" err="1" smtClean="0"/>
              <a:t>implausibilità</a:t>
            </a:r>
            <a:r>
              <a:rPr lang="it-IT" dirty="0" smtClean="0"/>
              <a:t> razionale ed operativa e la non eticità intrinseca del comunismo, dall'altro appare oggi evidente come lo sviluppo dei mercati debba prevedere un più giusto e razionale utilizzo delle risorse, per una divisione delle risorse stesse e del lavoro più equilibrata a livello globale. </a:t>
            </a:r>
          </a:p>
          <a:p>
            <a:r>
              <a:rPr lang="it-IT" dirty="0" smtClean="0"/>
              <a:t>La soluzione non può essere solo la delocalizzazione per i minori costi di produzione, ma un progressivo miglioramento delle condizioni di vita e di lavoro di tutti i popoli, per rendere solidi anche quei mercati, ed aiutare lo sviluppo della democrazia là dove non c'é libertà, ma miseria e ignoranza.  </a:t>
            </a:r>
          </a:p>
          <a:p>
            <a:pPr>
              <a:buNone/>
            </a:pP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gerarchia dei “Beni”</a:t>
            </a:r>
            <a:endParaRPr lang="it-IT" b="1" dirty="0"/>
          </a:p>
        </p:txBody>
      </p:sp>
      <p:sp>
        <p:nvSpPr>
          <p:cNvPr id="3" name="Segnaposto contenuto 2"/>
          <p:cNvSpPr>
            <a:spLocks noGrp="1"/>
          </p:cNvSpPr>
          <p:nvPr>
            <p:ph idx="1"/>
          </p:nvPr>
        </p:nvSpPr>
        <p:spPr/>
        <p:txBody>
          <a:bodyPr>
            <a:normAutofit fontScale="85000" lnSpcReduction="20000"/>
          </a:bodyPr>
          <a:lstStyle/>
          <a:p>
            <a:r>
              <a:rPr lang="it-IT" b="1" u="sng" dirty="0" smtClean="0"/>
              <a:t>La gerarchia dei beni</a:t>
            </a:r>
            <a:r>
              <a:rPr lang="it-IT" dirty="0" smtClean="0"/>
              <a:t>: </a:t>
            </a:r>
            <a:r>
              <a:rPr lang="it-IT" u="sng" dirty="0" smtClean="0"/>
              <a:t>vita umana, lavoro, cultura, salute, capitale, ambiente</a:t>
            </a:r>
            <a:r>
              <a:rPr lang="it-IT" dirty="0" smtClean="0"/>
              <a:t>... (o in </a:t>
            </a:r>
            <a:r>
              <a:rPr lang="it-IT" i="1" dirty="0" smtClean="0"/>
              <a:t>un ordine naturale e razionale</a:t>
            </a:r>
            <a:r>
              <a:rPr lang="it-IT" dirty="0" smtClean="0"/>
              <a:t>?): a) vita umana e salute (fisica, psicologica e spirituale), b) ambiente e cultura, lavoro e capitale... Non é ragionevole, infatti, concepire un ordine diverso da quello proposto, poiché metterebbe a repentaglio la stessa sopravvivenza umana. Ricordato l'appello del presidente Delors (1993), elenchiamo i tre punti del </a:t>
            </a:r>
            <a:r>
              <a:rPr lang="it-IT" i="1" dirty="0" smtClean="0"/>
              <a:t>Global Compact</a:t>
            </a:r>
            <a:r>
              <a:rPr lang="it-IT" dirty="0" smtClean="0"/>
              <a:t> delle Nazioni Unite (26.07.2000): a) diritti umani, b) tutela del lavoro, c) tutela dell'ambiente, che sono obiettivi fissati per il 2015. Come si vede corrispondono ad una visione razionale della gerarchia dei beni.</a:t>
            </a:r>
          </a:p>
          <a:p>
            <a:r>
              <a:rPr lang="it-IT" dirty="0" smtClean="0"/>
              <a:t>Nell'era delle interdipendenze, la "</a:t>
            </a:r>
            <a:r>
              <a:rPr lang="it-IT" i="1" dirty="0" smtClean="0"/>
              <a:t>global </a:t>
            </a:r>
            <a:r>
              <a:rPr lang="it-IT" i="1" dirty="0" err="1" smtClean="0"/>
              <a:t>citizenship</a:t>
            </a:r>
            <a:r>
              <a:rPr lang="it-IT" dirty="0" smtClean="0"/>
              <a:t>" costituisce un pilastro cruciale per un progresso equilibrato. Ricordiamo anche che i termini "progresso" e "sviluppo" non sono sinonimi, ma complementari. </a:t>
            </a:r>
          </a:p>
          <a:p>
            <a:pPr>
              <a:buNone/>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 origini e le ragioni “</a:t>
            </a:r>
            <a:r>
              <a:rPr lang="it-IT" b="1" i="1" dirty="0" smtClean="0"/>
              <a:t>storiche</a:t>
            </a:r>
            <a:r>
              <a:rPr lang="it-IT" b="1" dirty="0" smtClean="0"/>
              <a:t>”</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Ricordiamo la temperie e il contesto sociale e politico dei primi anni ‘90. Moriva la cosiddetta “</a:t>
            </a:r>
            <a:r>
              <a:rPr lang="it-IT" i="1" dirty="0" smtClean="0"/>
              <a:t>Prima Repubblica</a:t>
            </a:r>
            <a:r>
              <a:rPr lang="it-IT" dirty="0" smtClean="0"/>
              <a:t>” sull’onda degli effetti di “</a:t>
            </a:r>
            <a:r>
              <a:rPr lang="it-IT" i="1" dirty="0" smtClean="0"/>
              <a:t>tangentopoli</a:t>
            </a:r>
            <a:r>
              <a:rPr lang="it-IT" dirty="0" smtClean="0"/>
              <a:t>” e nasceva la “</a:t>
            </a:r>
            <a:r>
              <a:rPr lang="it-IT" i="1" dirty="0" smtClean="0"/>
              <a:t>seconda</a:t>
            </a:r>
            <a:r>
              <a:rPr lang="it-IT" dirty="0" smtClean="0"/>
              <a:t>” che ora sta già </a:t>
            </a:r>
            <a:r>
              <a:rPr lang="it-IT" dirty="0" err="1" smtClean="0"/>
              <a:t>morendo…</a:t>
            </a:r>
            <a:r>
              <a:rPr lang="it-IT" dirty="0" smtClean="0"/>
              <a:t> di inedia (?).</a:t>
            </a:r>
          </a:p>
          <a:p>
            <a:r>
              <a:rPr lang="it-IT" dirty="0" smtClean="0"/>
              <a:t>Dall’Europa arrivavano “raccomandazioni” e “risoluzioni” nel senso di un maggiore controllo dei processi economici sotto il profilo amministrativo</a:t>
            </a:r>
          </a:p>
          <a:p>
            <a:r>
              <a:rPr lang="it-IT" dirty="0" smtClean="0"/>
              <a:t>Nel 2001 venne pertanto emanato il Decreto Legislativo 231.</a:t>
            </a:r>
          </a:p>
          <a:p>
            <a:r>
              <a:rPr lang="it-IT" dirty="0" smtClean="0"/>
              <a:t>La vicenda terribile della </a:t>
            </a:r>
            <a:r>
              <a:rPr lang="it-IT" b="1" dirty="0" err="1" smtClean="0"/>
              <a:t>ThyssenKrupp</a:t>
            </a:r>
            <a:r>
              <a:rPr lang="it-IT" dirty="0" smtClean="0"/>
              <a:t> del 2007 e i processi di Casale Monferrato e Gorizia alla </a:t>
            </a:r>
            <a:r>
              <a:rPr lang="it-IT" b="1" dirty="0" smtClean="0"/>
              <a:t>Eternit</a:t>
            </a:r>
            <a:r>
              <a:rPr lang="it-IT" dirty="0" smtClean="0"/>
              <a:t> sulle migliaia o centinaia di morti per amianto hanno fatto il </a:t>
            </a:r>
            <a:r>
              <a:rPr lang="it-IT" dirty="0" err="1" smtClean="0"/>
              <a:t>resto…</a:t>
            </a:r>
            <a:r>
              <a:rPr lang="it-IT" dirty="0" smtClean="0"/>
              <a:t>  </a:t>
            </a:r>
          </a:p>
          <a:p>
            <a:pPr>
              <a:buNone/>
            </a:pP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“Bene Comune”</a:t>
            </a:r>
            <a:endParaRPr lang="it-IT" b="1" dirty="0"/>
          </a:p>
        </p:txBody>
      </p:sp>
      <p:sp>
        <p:nvSpPr>
          <p:cNvPr id="3" name="Segnaposto contenuto 2"/>
          <p:cNvSpPr>
            <a:spLocks noGrp="1"/>
          </p:cNvSpPr>
          <p:nvPr>
            <p:ph idx="1"/>
          </p:nvPr>
        </p:nvSpPr>
        <p:spPr/>
        <p:txBody>
          <a:bodyPr>
            <a:normAutofit fontScale="92500" lnSpcReduction="20000"/>
          </a:bodyPr>
          <a:lstStyle/>
          <a:p>
            <a:r>
              <a:rPr lang="it-IT" b="1" u="sng" dirty="0" smtClean="0"/>
              <a:t>Il “Bene Comune"</a:t>
            </a:r>
            <a:r>
              <a:rPr lang="it-IT" dirty="0" smtClean="0"/>
              <a:t> va inteso come visione di un utilizzo "prudente" delle risorse disponibili. Il "bene comune" non é (come nelle teorie collettiviste) la "proprietà pubblica dei beni", ma la possibilità di un utilizzo comune, secondo le esigenze dei singoli individui, delle famiglie e delle comunità locali, di un bene o di un servizio: possiamo pensare al sistema del </a:t>
            </a:r>
            <a:r>
              <a:rPr lang="it-IT" i="1" dirty="0" smtClean="0"/>
              <a:t>welfare</a:t>
            </a:r>
            <a:r>
              <a:rPr lang="it-IT" dirty="0" smtClean="0"/>
              <a:t> moderno, ma anche all'impatto sociale di un'attività economica sul territorio.</a:t>
            </a:r>
          </a:p>
          <a:p>
            <a:r>
              <a:rPr lang="it-IT" dirty="0" smtClean="0"/>
              <a:t>Ecco allora che si individua il contesto dell'utilità di un "</a:t>
            </a:r>
            <a:r>
              <a:rPr lang="it-IT" b="1" i="1" u="sng" dirty="0" smtClean="0"/>
              <a:t>bilancio sociale</a:t>
            </a:r>
            <a:r>
              <a:rPr lang="it-IT" b="1" i="1" dirty="0" smtClean="0"/>
              <a:t> </a:t>
            </a:r>
            <a:r>
              <a:rPr lang="it-IT" dirty="0" smtClean="0"/>
              <a:t>" d'impresa. L'Unione Europea, nel 2002, ha confermato questa linea di interesse per il Bilancio sociale, intendendolo non come un costo aziendale, ma come un </a:t>
            </a:r>
            <a:r>
              <a:rPr lang="it-IT" b="1" i="1" dirty="0" smtClean="0"/>
              <a:t>investimento</a:t>
            </a:r>
            <a:r>
              <a:rPr lang="it-IT" dirty="0" smtClean="0"/>
              <a:t> pro futuro, sia nelle sue dimensioni interne, che in quelle esterne, comunitarie e territoriali.</a:t>
            </a:r>
          </a:p>
          <a:p>
            <a:pPr>
              <a:buNone/>
            </a:pP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b="1" dirty="0" smtClean="0"/>
              <a:t> </a:t>
            </a:r>
            <a:r>
              <a:rPr lang="it-IT" dirty="0" smtClean="0"/>
              <a:t/>
            </a:r>
            <a:br>
              <a:rPr lang="it-IT" dirty="0" smtClean="0"/>
            </a:br>
            <a:r>
              <a:rPr lang="it-IT" b="1" dirty="0" smtClean="0"/>
              <a:t>I temi della </a:t>
            </a:r>
            <a:r>
              <a:rPr lang="it-IT" b="1" i="1" dirty="0" smtClean="0"/>
              <a:t>Responsabilità sociale</a:t>
            </a:r>
            <a:endParaRPr lang="it-IT" b="1" i="1" dirty="0"/>
          </a:p>
        </p:txBody>
      </p:sp>
      <p:sp>
        <p:nvSpPr>
          <p:cNvPr id="3" name="Segnaposto contenuto 2"/>
          <p:cNvSpPr>
            <a:spLocks noGrp="1"/>
          </p:cNvSpPr>
          <p:nvPr>
            <p:ph idx="1"/>
          </p:nvPr>
        </p:nvSpPr>
        <p:spPr/>
        <p:txBody>
          <a:bodyPr>
            <a:normAutofit fontScale="92500" lnSpcReduction="10000"/>
          </a:bodyPr>
          <a:lstStyle/>
          <a:p>
            <a:pPr lvl="0"/>
            <a:r>
              <a:rPr lang="it-IT" dirty="0" smtClean="0"/>
              <a:t>sistemi valoriali, codici etici, programmi,</a:t>
            </a:r>
          </a:p>
          <a:p>
            <a:pPr lvl="0"/>
            <a:r>
              <a:rPr lang="it-IT" dirty="0" smtClean="0"/>
              <a:t>sistema di </a:t>
            </a:r>
            <a:r>
              <a:rPr lang="it-IT" i="1" dirty="0" err="1" smtClean="0"/>
              <a:t>governance</a:t>
            </a:r>
            <a:r>
              <a:rPr lang="it-IT" dirty="0" smtClean="0"/>
              <a:t>,</a:t>
            </a:r>
          </a:p>
          <a:p>
            <a:pPr lvl="0"/>
            <a:r>
              <a:rPr lang="it-IT" i="1" dirty="0" err="1" smtClean="0"/>
              <a:t>accountability</a:t>
            </a:r>
            <a:r>
              <a:rPr lang="it-IT" i="1" dirty="0" smtClean="0"/>
              <a:t> </a:t>
            </a:r>
            <a:r>
              <a:rPr lang="it-IT" dirty="0" smtClean="0"/>
              <a:t>(bilancio sociale), e relativi</a:t>
            </a:r>
            <a:r>
              <a:rPr lang="it-IT" i="1" dirty="0" smtClean="0"/>
              <a:t> auditing </a:t>
            </a:r>
            <a:r>
              <a:rPr lang="it-IT" dirty="0" smtClean="0"/>
              <a:t>e</a:t>
            </a:r>
            <a:r>
              <a:rPr lang="it-IT" i="1" dirty="0" smtClean="0"/>
              <a:t> </a:t>
            </a:r>
            <a:r>
              <a:rPr lang="it-IT" i="1" dirty="0" err="1" smtClean="0"/>
              <a:t>reporting</a:t>
            </a:r>
            <a:r>
              <a:rPr lang="it-IT" i="1" dirty="0" smtClean="0"/>
              <a:t>,</a:t>
            </a:r>
            <a:endParaRPr lang="it-IT" dirty="0" smtClean="0"/>
          </a:p>
          <a:p>
            <a:pPr lvl="0"/>
            <a:r>
              <a:rPr lang="it-IT" dirty="0" smtClean="0"/>
              <a:t>finanza (aspetti etici),</a:t>
            </a:r>
          </a:p>
          <a:p>
            <a:pPr lvl="0"/>
            <a:r>
              <a:rPr lang="it-IT" dirty="0" smtClean="0"/>
              <a:t>rapporti con il personale,</a:t>
            </a:r>
          </a:p>
          <a:p>
            <a:pPr lvl="0"/>
            <a:r>
              <a:rPr lang="it-IT" dirty="0" smtClean="0"/>
              <a:t>politiche di </a:t>
            </a:r>
            <a:r>
              <a:rPr lang="it-IT" i="1" dirty="0" smtClean="0"/>
              <a:t>marketing</a:t>
            </a:r>
            <a:r>
              <a:rPr lang="it-IT" dirty="0" smtClean="0"/>
              <a:t> (</a:t>
            </a:r>
            <a:r>
              <a:rPr lang="it-IT" i="1" dirty="0" err="1" smtClean="0"/>
              <a:t>customer</a:t>
            </a:r>
            <a:r>
              <a:rPr lang="it-IT" i="1" dirty="0" smtClean="0"/>
              <a:t> </a:t>
            </a:r>
            <a:r>
              <a:rPr lang="it-IT" i="1" dirty="0" err="1" smtClean="0"/>
              <a:t>satisfaction</a:t>
            </a:r>
            <a:r>
              <a:rPr lang="it-IT" dirty="0" smtClean="0"/>
              <a:t>, ma anche tutela dei consumatori e clienti),</a:t>
            </a:r>
          </a:p>
          <a:p>
            <a:pPr lvl="0"/>
            <a:r>
              <a:rPr lang="it-IT" dirty="0" smtClean="0"/>
              <a:t>rapporti con la comunità circostante,</a:t>
            </a:r>
          </a:p>
          <a:p>
            <a:pPr lvl="0"/>
            <a:r>
              <a:rPr lang="it-IT" dirty="0" smtClean="0"/>
              <a:t>ambiente (impatto e sue conseguenze),</a:t>
            </a:r>
          </a:p>
          <a:p>
            <a:pPr lvl="0"/>
            <a:r>
              <a:rPr lang="it-IT" dirty="0" smtClean="0"/>
              <a:t>diritti umani e sviluppo.</a:t>
            </a:r>
          </a:p>
          <a:p>
            <a:pPr>
              <a:buNone/>
            </a:pP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Valore</a:t>
            </a:r>
            <a:r>
              <a:rPr lang="it-IT" b="1" dirty="0" smtClean="0"/>
              <a:t> del </a:t>
            </a:r>
            <a:r>
              <a:rPr lang="it-IT" b="1" i="1" dirty="0" smtClean="0"/>
              <a:t>Lavoro</a:t>
            </a:r>
            <a:endParaRPr lang="it-IT" b="1" i="1" dirty="0"/>
          </a:p>
        </p:txBody>
      </p:sp>
      <p:sp>
        <p:nvSpPr>
          <p:cNvPr id="3" name="Segnaposto contenuto 2"/>
          <p:cNvSpPr>
            <a:spLocks noGrp="1"/>
          </p:cNvSpPr>
          <p:nvPr>
            <p:ph idx="1"/>
          </p:nvPr>
        </p:nvSpPr>
        <p:spPr/>
        <p:txBody>
          <a:bodyPr>
            <a:normAutofit fontScale="85000" lnSpcReduction="20000"/>
          </a:bodyPr>
          <a:lstStyle/>
          <a:p>
            <a:r>
              <a:rPr lang="it-IT" b="1" u="sng" dirty="0" smtClean="0"/>
              <a:t>Il reddito aziendale prodotto e il bilancio sociale hanno una relazione necessaria</a:t>
            </a:r>
            <a:r>
              <a:rPr lang="it-IT" dirty="0" smtClean="0"/>
              <a:t>. Non basta più "lavorare a muto", come si usa fare specie in questa regione, dove chi cerca di spiegare é spesso considerato un grillo parlante. Bisogna "valorizzare", cioè </a:t>
            </a:r>
            <a:r>
              <a:rPr lang="it-IT" b="1" u="sng" dirty="0" smtClean="0"/>
              <a:t>dare valore</a:t>
            </a:r>
            <a:r>
              <a:rPr lang="it-IT" b="1" dirty="0" smtClean="0"/>
              <a:t> </a:t>
            </a:r>
            <a:r>
              <a:rPr lang="it-IT" dirty="0" smtClean="0"/>
              <a:t>a ciò che si fa. Non é scontato che chi "fa impresa" sia riconosciuto come portatore di valori che superano gli aspetti meramente economici, pure fondamentali.</a:t>
            </a:r>
          </a:p>
          <a:p>
            <a:r>
              <a:rPr lang="it-IT" dirty="0" smtClean="0"/>
              <a:t>Non è improprio concepire dunque una sorta di "</a:t>
            </a:r>
            <a:r>
              <a:rPr lang="it-IT" b="1" i="1" dirty="0" smtClean="0"/>
              <a:t>Carta dei valori</a:t>
            </a:r>
            <a:r>
              <a:rPr lang="it-IT" dirty="0" smtClean="0"/>
              <a:t>" da intendere come percorso per rendere visibile l'azione delle imprese sotto il profilo anche "morale", producendo quindi "</a:t>
            </a:r>
            <a:r>
              <a:rPr lang="it-IT" b="1" dirty="0" smtClean="0"/>
              <a:t>Valore</a:t>
            </a:r>
            <a:r>
              <a:rPr lang="it-IT" dirty="0" smtClean="0"/>
              <a:t>" attraverso i </a:t>
            </a:r>
            <a:r>
              <a:rPr lang="it-IT" b="1" i="1" dirty="0" smtClean="0"/>
              <a:t>Valori</a:t>
            </a:r>
            <a:r>
              <a:rPr lang="it-IT" dirty="0" smtClean="0"/>
              <a:t>: l'</a:t>
            </a:r>
            <a:r>
              <a:rPr lang="it-IT" b="1" dirty="0" smtClean="0"/>
              <a:t>Imprenditorialità</a:t>
            </a:r>
            <a:r>
              <a:rPr lang="it-IT" dirty="0" smtClean="0"/>
              <a:t>, la </a:t>
            </a:r>
            <a:r>
              <a:rPr lang="it-IT" b="1" dirty="0" smtClean="0"/>
              <a:t>Continuità</a:t>
            </a:r>
            <a:r>
              <a:rPr lang="it-IT" dirty="0" smtClean="0"/>
              <a:t>, il </a:t>
            </a:r>
            <a:r>
              <a:rPr lang="it-IT" b="1" dirty="0" smtClean="0"/>
              <a:t>Mercato</a:t>
            </a:r>
            <a:r>
              <a:rPr lang="it-IT" dirty="0" smtClean="0"/>
              <a:t>, il </a:t>
            </a:r>
            <a:r>
              <a:rPr lang="it-IT" b="1" dirty="0" smtClean="0"/>
              <a:t>Sistema d'Impresa</a:t>
            </a:r>
            <a:r>
              <a:rPr lang="it-IT" dirty="0" smtClean="0"/>
              <a:t>, l'</a:t>
            </a:r>
            <a:r>
              <a:rPr lang="it-IT" b="1" dirty="0" smtClean="0"/>
              <a:t>essere</a:t>
            </a:r>
            <a:r>
              <a:rPr lang="it-IT" dirty="0" smtClean="0"/>
              <a:t> </a:t>
            </a:r>
            <a:r>
              <a:rPr lang="it-IT" b="1" dirty="0" smtClean="0"/>
              <a:t>nel Territorio </a:t>
            </a:r>
            <a:r>
              <a:rPr lang="it-IT" dirty="0" smtClean="0"/>
              <a:t>e </a:t>
            </a:r>
            <a:r>
              <a:rPr lang="it-IT" b="1" dirty="0" smtClean="0"/>
              <a:t>nel Settore</a:t>
            </a:r>
            <a:r>
              <a:rPr lang="it-IT" dirty="0" smtClean="0"/>
              <a:t>, il </a:t>
            </a:r>
            <a:r>
              <a:rPr lang="it-IT" b="1" dirty="0" smtClean="0"/>
              <a:t>Riconoscersi reciprocamente</a:t>
            </a:r>
            <a:r>
              <a:rPr lang="it-IT" dirty="0" smtClean="0"/>
              <a:t>, la </a:t>
            </a:r>
            <a:r>
              <a:rPr lang="it-IT" b="1" dirty="0" smtClean="0"/>
              <a:t>Differenza dei contributi individuali</a:t>
            </a:r>
            <a:r>
              <a:rPr lang="it-IT" dirty="0" smtClean="0"/>
              <a:t>, la </a:t>
            </a:r>
            <a:r>
              <a:rPr lang="it-IT" b="1" dirty="0" smtClean="0"/>
              <a:t>Pari Dignità</a:t>
            </a:r>
            <a:r>
              <a:rPr lang="it-IT" dirty="0" smtClean="0"/>
              <a:t>, la </a:t>
            </a:r>
            <a:r>
              <a:rPr lang="it-IT" b="1" dirty="0" smtClean="0"/>
              <a:t>Leadership</a:t>
            </a:r>
            <a:r>
              <a:rPr lang="it-IT" dirty="0" smtClean="0"/>
              <a:t>, l'</a:t>
            </a:r>
            <a:r>
              <a:rPr lang="it-IT" b="1" dirty="0" smtClean="0"/>
              <a:t>Indipendenza</a:t>
            </a:r>
            <a:r>
              <a:rPr lang="it-IT" dirty="0" smtClean="0"/>
              <a:t>.  </a:t>
            </a:r>
          </a:p>
          <a:p>
            <a:pPr>
              <a:buNone/>
            </a:pP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“cultura d’impresa”</a:t>
            </a:r>
            <a:endParaRPr lang="it-IT" b="1" dirty="0"/>
          </a:p>
        </p:txBody>
      </p:sp>
      <p:sp>
        <p:nvSpPr>
          <p:cNvPr id="3" name="Segnaposto contenuto 2"/>
          <p:cNvSpPr>
            <a:spLocks noGrp="1"/>
          </p:cNvSpPr>
          <p:nvPr>
            <p:ph idx="1"/>
          </p:nvPr>
        </p:nvSpPr>
        <p:spPr/>
        <p:txBody>
          <a:bodyPr>
            <a:normAutofit fontScale="92500" lnSpcReduction="20000"/>
          </a:bodyPr>
          <a:lstStyle/>
          <a:p>
            <a:r>
              <a:rPr lang="it-IT" b="1" u="sng" dirty="0" smtClean="0"/>
              <a:t>La cultura d'impresa</a:t>
            </a:r>
            <a:r>
              <a:rPr lang="it-IT" dirty="0" smtClean="0"/>
              <a:t> é da intendersi come uno dei fattori costitutivi della cultura generale e nei rapporti con il territorio (</a:t>
            </a:r>
            <a:r>
              <a:rPr lang="it-IT" i="1" dirty="0" smtClean="0"/>
              <a:t>ambiente, </a:t>
            </a:r>
            <a:r>
              <a:rPr lang="it-IT" i="1" dirty="0" err="1" smtClean="0"/>
              <a:t>stakeholders</a:t>
            </a:r>
            <a:r>
              <a:rPr lang="it-IT" i="1" dirty="0" smtClean="0"/>
              <a:t>, popolazione</a:t>
            </a:r>
            <a:r>
              <a:rPr lang="it-IT" dirty="0" smtClean="0"/>
              <a:t> ...). La cultura d'impresa, nella sua accezione estesa, porta un contributo essenziale alla cultura del territorio, soprattutto sotto il profilo morale.</a:t>
            </a:r>
          </a:p>
          <a:p>
            <a:r>
              <a:rPr lang="it-IT" dirty="0" smtClean="0"/>
              <a:t>Su questo ci dice molto anche la stessa "</a:t>
            </a:r>
            <a:r>
              <a:rPr lang="it-IT" b="1" i="1" dirty="0" smtClean="0"/>
              <a:t>carta dei valori</a:t>
            </a:r>
            <a:r>
              <a:rPr lang="it-IT" dirty="0" smtClean="0"/>
              <a:t>" aziendali, che abbiamo appena esaminato, la quale sottolinea alcuni principi imprescindibili, sia dal punto di vista degli imprenditori, che più in generale con questi altri temi: </a:t>
            </a:r>
            <a:r>
              <a:rPr lang="it-IT" b="1" i="1" dirty="0" smtClean="0"/>
              <a:t>a) responsabilità, b) disponibilità al rischio, c) condivisione dei progetti, d) team building e crescita personale e professionale, e) diffusione del reddito, f) implicazioni sociali</a:t>
            </a:r>
            <a:r>
              <a:rPr lang="it-IT" dirty="0" smtClean="0"/>
              <a:t>, </a:t>
            </a:r>
            <a:r>
              <a:rPr lang="it-IT" dirty="0" err="1" smtClean="0"/>
              <a:t>etc</a:t>
            </a:r>
            <a:r>
              <a:rPr lang="it-IT" dirty="0" smtClean="0"/>
              <a:t>.. </a:t>
            </a:r>
          </a:p>
          <a:p>
            <a:pPr>
              <a:buNone/>
            </a:pP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Tutela della </a:t>
            </a:r>
            <a:r>
              <a:rPr lang="it-IT" b="1" i="1" dirty="0" smtClean="0"/>
              <a:t>Salute</a:t>
            </a:r>
            <a:r>
              <a:rPr lang="it-IT" b="1" dirty="0" smtClean="0"/>
              <a:t> e </a:t>
            </a:r>
            <a:r>
              <a:rPr lang="it-IT" b="1" i="1" dirty="0" smtClean="0"/>
              <a:t>Sicurezza</a:t>
            </a:r>
            <a:endParaRPr lang="it-IT" b="1" i="1" dirty="0"/>
          </a:p>
        </p:txBody>
      </p:sp>
      <p:sp>
        <p:nvSpPr>
          <p:cNvPr id="3" name="Segnaposto contenuto 2"/>
          <p:cNvSpPr>
            <a:spLocks noGrp="1"/>
          </p:cNvSpPr>
          <p:nvPr>
            <p:ph idx="1"/>
          </p:nvPr>
        </p:nvSpPr>
        <p:spPr/>
        <p:txBody>
          <a:bodyPr>
            <a:normAutofit fontScale="85000" lnSpcReduction="20000"/>
          </a:bodyPr>
          <a:lstStyle/>
          <a:p>
            <a:r>
              <a:rPr lang="it-IT" b="1" u="sng" dirty="0" smtClean="0"/>
              <a:t>La tutela della salute e della sicurezza psico-fisica sul posto di lavoro e dell'ambiente esterno</a:t>
            </a:r>
            <a:r>
              <a:rPr lang="it-IT" dirty="0" smtClean="0"/>
              <a:t> costituisce uno dei fattori qualificanti dell'impresa. E’ evidente l'importanza di una politica strutturata in merito: pur essendovi normative in vigore fino dagli anni '50,  in particolare dal 1994, data di emanazione del D. </a:t>
            </a:r>
            <a:r>
              <a:rPr lang="it-IT" dirty="0" err="1" smtClean="0"/>
              <a:t>Lgs</a:t>
            </a:r>
            <a:r>
              <a:rPr lang="it-IT" dirty="0" smtClean="0"/>
              <a:t>. 626 (e successivi D. </a:t>
            </a:r>
            <a:r>
              <a:rPr lang="it-IT" dirty="0" err="1" smtClean="0"/>
              <a:t>Lgs</a:t>
            </a:r>
            <a:r>
              <a:rPr lang="it-IT" dirty="0" smtClean="0"/>
              <a:t>. 81/2008 e 106/2009), i dati statistico - epidemiologici degli infortuni e delle malattie professionali, confermano che gli interventi effettuati nel merito e la nuova cultura della sicurezza stanno dando dei buoni risultati. </a:t>
            </a:r>
          </a:p>
          <a:p>
            <a:r>
              <a:rPr lang="it-IT" dirty="0" smtClean="0"/>
              <a:t>Ma molto si può e si deve fare ancora, coinvolgendo i lavoratori e i sindacati. Non sempre infatti specie nelle aziende più piccole si fa il necessario, anche perché la Pubblica amm.ne non ha attivato politiche di assistenza, persistendo invece in attività, certamente legittime e necessarie, ma insufficienti, di controllo e </a:t>
            </a:r>
            <a:r>
              <a:rPr lang="it-IT" dirty="0" err="1" smtClean="0"/>
              <a:t>sanzionamento</a:t>
            </a:r>
            <a:r>
              <a:rPr lang="it-IT" dirty="0" smtClean="0"/>
              <a:t>.</a:t>
            </a:r>
          </a:p>
          <a:p>
            <a:pPr>
              <a:buNone/>
            </a:pP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principio di Giustizia</a:t>
            </a:r>
            <a:r>
              <a:rPr lang="it-IT" b="1" dirty="0" smtClean="0"/>
              <a:t>”</a:t>
            </a:r>
            <a:endParaRPr lang="it-IT" b="1" dirty="0"/>
          </a:p>
        </p:txBody>
      </p:sp>
      <p:sp>
        <p:nvSpPr>
          <p:cNvPr id="3" name="Segnaposto contenuto 2"/>
          <p:cNvSpPr>
            <a:spLocks noGrp="1"/>
          </p:cNvSpPr>
          <p:nvPr>
            <p:ph idx="1"/>
          </p:nvPr>
        </p:nvSpPr>
        <p:spPr/>
        <p:txBody>
          <a:bodyPr>
            <a:normAutofit fontScale="85000" lnSpcReduction="10000"/>
          </a:bodyPr>
          <a:lstStyle/>
          <a:p>
            <a:r>
              <a:rPr lang="it-IT" b="1" u="sng" dirty="0" smtClean="0"/>
              <a:t>Il Principio di Giustizia</a:t>
            </a:r>
            <a:r>
              <a:rPr lang="it-IT" dirty="0" smtClean="0"/>
              <a:t> (nel nostro caso dell'ambiente economico-produttivo, detta </a:t>
            </a:r>
            <a:r>
              <a:rPr lang="it-IT" b="1" i="1" u="sng" dirty="0" smtClean="0"/>
              <a:t>commutativa</a:t>
            </a:r>
            <a:r>
              <a:rPr lang="it-IT" b="1" dirty="0" smtClean="0"/>
              <a:t>, cioè</a:t>
            </a:r>
            <a:r>
              <a:rPr lang="it-IT" b="1" i="1" dirty="0" smtClean="0"/>
              <a:t> </a:t>
            </a:r>
            <a:r>
              <a:rPr lang="it-IT" b="1" i="1" u="sng" dirty="0" smtClean="0"/>
              <a:t>di scambio</a:t>
            </a:r>
            <a:r>
              <a:rPr lang="it-IT" b="1" u="sng" dirty="0" smtClean="0"/>
              <a:t>: retribuzione/prestazione</a:t>
            </a:r>
            <a:r>
              <a:rPr lang="it-IT" b="1" dirty="0" smtClean="0"/>
              <a:t>)</a:t>
            </a:r>
            <a:r>
              <a:rPr lang="it-IT" dirty="0" smtClean="0"/>
              <a:t>, va considerato nei vari ambiti e differenze di significato: ad esempio, altro concetto é la giustizia "distributiva" del welfare moderno. Vi deve essere un equilibrio fra costo del lavoro (</a:t>
            </a:r>
            <a:r>
              <a:rPr lang="it-IT" i="1" dirty="0" smtClean="0"/>
              <a:t>retribuzioni, fiscalità e contribuzioni</a:t>
            </a:r>
            <a:r>
              <a:rPr lang="it-IT" dirty="0" smtClean="0"/>
              <a:t>) e prestazioni di lavoro. E' una delle questioni principali dell'argomento. </a:t>
            </a:r>
          </a:p>
          <a:p>
            <a:r>
              <a:rPr lang="it-IT" dirty="0" smtClean="0"/>
              <a:t>Si tratta di assumere alcuni principi che forse sono rimasti un poco in sordina. In altre parole, sembra che l'imprenditoria abbia, talora silenziosamente, lasciato ad altri l'egemonia di trattare l'argomento </a:t>
            </a:r>
            <a:r>
              <a:rPr lang="it-IT" u="sng" dirty="0" smtClean="0"/>
              <a:t>dell'equilibrio di giustizia</a:t>
            </a:r>
            <a:r>
              <a:rPr lang="it-IT" dirty="0" smtClean="0"/>
              <a:t> (sindacati, associazioni, giudici, avvocati, ...). E' necessario come imprenditori assumere un ruolo doverosamente protagonista.  </a:t>
            </a:r>
          </a:p>
          <a:p>
            <a:pPr>
              <a:buNone/>
            </a:pP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Diritto del Lavoro</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b="1" u="sng" dirty="0" smtClean="0"/>
              <a:t>Il Diritto del Lavoro</a:t>
            </a:r>
            <a:r>
              <a:rPr lang="it-IT" dirty="0" smtClean="0"/>
              <a:t> presuppone una "filosofia dell'equilibrio" fra diritti e doveri, e loro tutele. Certamente il diritto del lavoro é affare da specialisti, ma i principi ispiratori sono affare di tutti, </a:t>
            </a:r>
            <a:r>
              <a:rPr lang="it-IT" i="1" dirty="0" smtClean="0"/>
              <a:t>in primis</a:t>
            </a:r>
            <a:r>
              <a:rPr lang="it-IT" dirty="0" smtClean="0"/>
              <a:t> degli imprenditori. Non é infatti plausibile che l'imprenditore si disinteressi del rapporto fra costo del lavoro e redditività d'impresa, per quanto concerne la correttezza dei trattamenti retributivi e normativi. </a:t>
            </a:r>
          </a:p>
          <a:p>
            <a:r>
              <a:rPr lang="it-IT" dirty="0" smtClean="0"/>
              <a:t>Ogni azienda può e deve avere una sua linea, da gestire in modo flessibile, che indirizzi i comportamenti contrattuali a livello individuale e collettivo. Vi sono, infatti, aspetti che vanno concordati fra le parti, e aspetti, come il sistema premiante, su cui l'imprenditore deve conservare un significativo "margine di discrezionalità".  </a:t>
            </a:r>
          </a:p>
          <a:p>
            <a:pPr>
              <a:buNone/>
            </a:pP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“soggetti” dei </a:t>
            </a:r>
            <a:r>
              <a:rPr lang="it-IT" b="1" i="1" dirty="0" smtClean="0"/>
              <a:t>diritti</a:t>
            </a:r>
            <a:r>
              <a:rPr lang="it-IT" b="1" dirty="0" smtClean="0"/>
              <a:t> e dei </a:t>
            </a:r>
            <a:r>
              <a:rPr lang="it-IT" b="1" i="1" dirty="0" smtClean="0"/>
              <a:t>doveri</a:t>
            </a:r>
            <a:endParaRPr lang="it-IT" b="1" i="1" dirty="0"/>
          </a:p>
        </p:txBody>
      </p:sp>
      <p:sp>
        <p:nvSpPr>
          <p:cNvPr id="3" name="Segnaposto contenuto 2"/>
          <p:cNvSpPr>
            <a:spLocks noGrp="1"/>
          </p:cNvSpPr>
          <p:nvPr>
            <p:ph idx="1"/>
          </p:nvPr>
        </p:nvSpPr>
        <p:spPr/>
        <p:txBody>
          <a:bodyPr>
            <a:normAutofit fontScale="92500" lnSpcReduction="20000"/>
          </a:bodyPr>
          <a:lstStyle/>
          <a:p>
            <a:r>
              <a:rPr lang="it-IT" b="1" u="sng" dirty="0" smtClean="0"/>
              <a:t>I Soggetti dell'acculturazione dei diritti e dei doveri sociali</a:t>
            </a:r>
            <a:r>
              <a:rPr lang="it-IT" dirty="0" smtClean="0"/>
              <a:t>. Quali sono? La famiglia, la scuola, i sindacati, le associazioni datoriali? Altri? (</a:t>
            </a:r>
            <a:r>
              <a:rPr lang="it-IT" i="1" dirty="0" smtClean="0"/>
              <a:t>limiti e pregi</a:t>
            </a:r>
            <a:r>
              <a:rPr lang="it-IT" dirty="0" smtClean="0"/>
              <a:t>). Sappiamo che non sempre la famiglia odierna, e talora anche la scuola, riesce ad essere soggetto propositivo di una riflessione sui diritti e sui doveri sociali. </a:t>
            </a:r>
          </a:p>
          <a:p>
            <a:r>
              <a:rPr lang="it-IT" dirty="0" smtClean="0"/>
              <a:t>Sappiamo anche che i sindacati, dopo la grande (e legittima) stagione della rivendicazione di diritti, fino ad un certo punto della storia recente insufficienti, non é stato quasi mai in grado di proporre, se non nelle emergenze (crisi aziendali, difficoltà congiunturali generali, ...), un discorso equilibrato fra il tema dei diritti e quello dei doveri dei lavoratori, così come é tuttora validamente espresso nel Libro V del Codice Civile italiano. </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sindacato</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smtClean="0"/>
              <a:t>Il sindacato é oggi avviluppato in una situazione di stallo</a:t>
            </a:r>
            <a:r>
              <a:rPr lang="it-IT" dirty="0" smtClean="0"/>
              <a:t>, fra le contraddizioni poste, da un lato, dall'innovazione e dallo sviluppo, e quindi dai giovani acculturati e non "rappresentabili" </a:t>
            </a:r>
            <a:r>
              <a:rPr lang="it-IT" dirty="0" err="1" smtClean="0"/>
              <a:t>sindacalmente</a:t>
            </a:r>
            <a:r>
              <a:rPr lang="it-IT" dirty="0" smtClean="0"/>
              <a:t>, dall'altro, dall'elemento "zavorrante" di un pubblico impiego corporativo e doppiamente garantito, dal sindacato stesso e dallo "stato giuridico" contrattuale. </a:t>
            </a:r>
          </a:p>
          <a:p>
            <a:r>
              <a:rPr lang="it-IT" dirty="0" smtClean="0"/>
              <a:t>Vi é quindi un grande spazio per le aziende e per gli imprenditori, che possono assumere dei ruoli di pedagogia sociale, creando così delle sane antinomie tra le parti sociali stesse. Un sindacato che si vedesse "sfidato" dagli imprenditori sul suo terreno di soggetto di acculturazione politico-sociale, dovrebbe per forza di cose "mollare gli ormeggi" delle guarentigie e dei sofismi, spesso condizionati dalla grande pressione dei pensionati attuali.  </a:t>
            </a:r>
          </a:p>
          <a:p>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marL="742950" indent="-742950"/>
            <a:r>
              <a:rPr lang="it-IT" b="1" dirty="0" smtClean="0"/>
              <a:t>Gli imprenditori</a:t>
            </a:r>
            <a:endParaRPr lang="it-IT" b="1" dirty="0"/>
          </a:p>
        </p:txBody>
      </p:sp>
      <p:sp>
        <p:nvSpPr>
          <p:cNvPr id="3" name="Segnaposto contenuto 2"/>
          <p:cNvSpPr>
            <a:spLocks noGrp="1"/>
          </p:cNvSpPr>
          <p:nvPr>
            <p:ph idx="1"/>
          </p:nvPr>
        </p:nvSpPr>
        <p:spPr/>
        <p:txBody>
          <a:bodyPr>
            <a:normAutofit fontScale="77500" lnSpcReduction="20000"/>
          </a:bodyPr>
          <a:lstStyle/>
          <a:p>
            <a:r>
              <a:rPr lang="it-IT" b="1" u="sng" dirty="0" smtClean="0"/>
              <a:t>Il Ruolo in materia degli Imprenditori</a:t>
            </a:r>
            <a:r>
              <a:rPr lang="it-IT" dirty="0" smtClean="0"/>
              <a:t>, dei dirigenti e preposti (</a:t>
            </a:r>
            <a:r>
              <a:rPr lang="it-IT" i="1" dirty="0" smtClean="0"/>
              <a:t>un'ipotesi di lavoro</a:t>
            </a:r>
            <a:r>
              <a:rPr lang="it-IT" dirty="0" smtClean="0"/>
              <a:t>?) non può essere ignorato. Gli imprenditori possono e debbono costituirsi nelle proprie aziende come soggetti di formazione etica, poiché nella prassi già lo sono e spesso sono riconosciuti come tali dagli stessi dipendenti. Non si tratta di "perdere tempo a fare scuola" (come qualcuno può intendere, travisando), ma di impostare un percorso nel quale si sentano coinvolti tutti i responsabili della gestione e tutti i dipendenti e collaboratori. </a:t>
            </a:r>
          </a:p>
          <a:p>
            <a:pPr>
              <a:buNone/>
            </a:pPr>
            <a:endParaRPr lang="it-IT" dirty="0" smtClean="0"/>
          </a:p>
          <a:p>
            <a:r>
              <a:rPr lang="it-IT" dirty="0" smtClean="0"/>
              <a:t>La strada é già tracciata: </a:t>
            </a:r>
            <a:r>
              <a:rPr lang="it-IT" b="1" dirty="0" smtClean="0"/>
              <a:t>é quella della </a:t>
            </a:r>
            <a:r>
              <a:rPr lang="it-IT" b="1" i="1" u="sng" dirty="0" smtClean="0"/>
              <a:t>condivisione della responsabilità nella stessa gestione aziendale</a:t>
            </a:r>
            <a:r>
              <a:rPr lang="it-IT" b="1" dirty="0" smtClean="0"/>
              <a:t>, quella della </a:t>
            </a:r>
            <a:r>
              <a:rPr lang="it-IT" b="1" i="1" u="sng" dirty="0" smtClean="0"/>
              <a:t>delega responsabile</a:t>
            </a:r>
            <a:r>
              <a:rPr lang="it-IT" b="1" dirty="0" smtClean="0"/>
              <a:t>, quella della </a:t>
            </a:r>
            <a:r>
              <a:rPr lang="it-IT" b="1" i="1" u="sng" dirty="0" smtClean="0"/>
              <a:t>leadership diffusa</a:t>
            </a:r>
            <a:r>
              <a:rPr lang="it-IT" b="1" dirty="0" smtClean="0"/>
              <a:t>, quella della </a:t>
            </a:r>
            <a:r>
              <a:rPr lang="it-IT" b="1" i="1" u="sng" dirty="0" smtClean="0"/>
              <a:t>qualità totale</a:t>
            </a:r>
            <a:r>
              <a:rPr lang="it-IT" b="1" dirty="0" smtClean="0"/>
              <a:t>, quella della </a:t>
            </a:r>
            <a:r>
              <a:rPr lang="it-IT" b="1" i="1" u="sng" dirty="0" smtClean="0"/>
              <a:t>tutela della salute e sicurezza di tutti</a:t>
            </a:r>
            <a:r>
              <a:rPr lang="it-IT" b="1" dirty="0" smtClean="0"/>
              <a:t> e </a:t>
            </a:r>
            <a:r>
              <a:rPr lang="it-IT" b="1" i="1" u="sng" dirty="0" smtClean="0"/>
              <a:t>la tutela dell'ambiente</a:t>
            </a:r>
            <a:r>
              <a:rPr lang="it-IT" dirty="0" smtClean="0"/>
              <a:t>, credendo che si sta producendo uno sforzo, un investimento produttivo e necessario.</a:t>
            </a:r>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etica</a:t>
            </a:r>
            <a:r>
              <a:rPr lang="it-IT" b="1" dirty="0" smtClean="0"/>
              <a:t> del </a:t>
            </a:r>
            <a:r>
              <a:rPr lang="it-IT" b="1" i="1" dirty="0" smtClean="0"/>
              <a:t>lavoro</a:t>
            </a:r>
            <a:endParaRPr lang="it-IT" b="1" dirty="0"/>
          </a:p>
        </p:txBody>
      </p:sp>
      <p:sp>
        <p:nvSpPr>
          <p:cNvPr id="3" name="Segnaposto contenuto 2"/>
          <p:cNvSpPr>
            <a:spLocks noGrp="1"/>
          </p:cNvSpPr>
          <p:nvPr>
            <p:ph idx="1"/>
          </p:nvPr>
        </p:nvSpPr>
        <p:spPr/>
        <p:txBody>
          <a:bodyPr>
            <a:normAutofit lnSpcReduction="10000"/>
          </a:bodyPr>
          <a:lstStyle/>
          <a:p>
            <a:r>
              <a:rPr lang="it-IT" dirty="0" smtClean="0"/>
              <a:t>Peraltro, come per ogni attività umana si pone il tema di </a:t>
            </a:r>
            <a:r>
              <a:rPr lang="it-IT" b="1" i="1" dirty="0" smtClean="0"/>
              <a:t>una scelta eticamente fondata</a:t>
            </a:r>
            <a:r>
              <a:rPr lang="it-IT" dirty="0" smtClean="0"/>
              <a:t>, ed è chiaro alle persone di buon senso e buona volontà che un’</a:t>
            </a:r>
            <a:r>
              <a:rPr lang="it-IT" b="1" dirty="0" smtClean="0"/>
              <a:t>Etica</a:t>
            </a:r>
            <a:r>
              <a:rPr lang="it-IT" dirty="0" smtClean="0"/>
              <a:t> bene declinata non può prescindere dalla salvaguardia dell’integrità psicofisica dell’uomo in ogni ambiente dove egli </a:t>
            </a:r>
            <a:r>
              <a:rPr lang="it-IT" dirty="0" err="1" smtClean="0"/>
              <a:t>agisca…</a:t>
            </a:r>
            <a:endParaRPr lang="it-IT" dirty="0" smtClean="0"/>
          </a:p>
          <a:p>
            <a:r>
              <a:rPr lang="it-IT" dirty="0" err="1" smtClean="0"/>
              <a:t>…ecco</a:t>
            </a:r>
            <a:r>
              <a:rPr lang="it-IT" dirty="0" smtClean="0"/>
              <a:t> che allora, tra le varie “etiche”, la scelta di individuare il valore nel rapporto positivo tra uomo e produzione/economia, ha dettato una sorta di </a:t>
            </a:r>
            <a:r>
              <a:rPr lang="it-IT" b="1" i="1" dirty="0" smtClean="0"/>
              <a:t>Etica d’impresa di taglio umanistico</a:t>
            </a:r>
            <a:r>
              <a:rPr lang="it-IT" dirty="0" smtClean="0"/>
              <a:t> (filosoficamente si potrebbe dire “finalistica”).</a:t>
            </a:r>
          </a:p>
          <a:p>
            <a:pPr>
              <a:buNone/>
            </a:pPr>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“fondazione morale” dell’impresa</a:t>
            </a:r>
            <a:endParaRPr lang="it-IT" b="1" dirty="0"/>
          </a:p>
        </p:txBody>
      </p:sp>
      <p:sp>
        <p:nvSpPr>
          <p:cNvPr id="3" name="Segnaposto contenuto 2"/>
          <p:cNvSpPr>
            <a:spLocks noGrp="1"/>
          </p:cNvSpPr>
          <p:nvPr>
            <p:ph idx="1"/>
          </p:nvPr>
        </p:nvSpPr>
        <p:spPr/>
        <p:txBody>
          <a:bodyPr>
            <a:normAutofit fontScale="70000" lnSpcReduction="20000"/>
          </a:bodyPr>
          <a:lstStyle/>
          <a:p>
            <a:pPr>
              <a:buNone/>
            </a:pPr>
            <a:r>
              <a:rPr lang="it-IT" b="1" u="sng" dirty="0" smtClean="0"/>
              <a:t>La “Catena del Valore"</a:t>
            </a:r>
            <a:r>
              <a:rPr lang="it-IT" dirty="0" smtClean="0"/>
              <a:t> e la sua comunicazione é fondamentale. Essa si esprime nella connessione efficiente ed efficace dei fattori dell'economia: lavoro e capitale. In ambito etico deve essere rapportata ad un set di indicatori verso i quali si deve sviluppare una coerente politica aziendale:</a:t>
            </a:r>
          </a:p>
          <a:p>
            <a:pPr>
              <a:buNone/>
            </a:pPr>
            <a:endParaRPr lang="it-IT" dirty="0" smtClean="0"/>
          </a:p>
          <a:p>
            <a:pPr lvl="0"/>
            <a:r>
              <a:rPr lang="it-IT" b="1" i="1" dirty="0" err="1" smtClean="0"/>
              <a:t>follow</a:t>
            </a:r>
            <a:r>
              <a:rPr lang="it-IT" b="1" i="1" dirty="0" smtClean="0"/>
              <a:t> up</a:t>
            </a:r>
            <a:r>
              <a:rPr lang="it-IT" b="1" dirty="0" smtClean="0"/>
              <a:t> risorse umane</a:t>
            </a:r>
            <a:r>
              <a:rPr lang="it-IT" dirty="0" smtClean="0"/>
              <a:t> (</a:t>
            </a:r>
            <a:r>
              <a:rPr lang="it-IT" i="1" dirty="0" err="1" smtClean="0"/>
              <a:t>recruiting</a:t>
            </a:r>
            <a:r>
              <a:rPr lang="it-IT" dirty="0" smtClean="0"/>
              <a:t>, formazione, gestione, crescita personale e professionale, gestione razionale del </a:t>
            </a:r>
            <a:r>
              <a:rPr lang="it-IT" i="1" dirty="0" smtClean="0"/>
              <a:t>turn </a:t>
            </a:r>
            <a:r>
              <a:rPr lang="it-IT" i="1" dirty="0" err="1" smtClean="0"/>
              <a:t>over</a:t>
            </a:r>
            <a:r>
              <a:rPr lang="it-IT" dirty="0" smtClean="0"/>
              <a:t>, diverse modalità di collaborazione, pensionamento, ecc..);</a:t>
            </a:r>
          </a:p>
          <a:p>
            <a:pPr lvl="0"/>
            <a:r>
              <a:rPr lang="it-IT" b="1" dirty="0" smtClean="0"/>
              <a:t>soci/azionisti/comunità finanziaria</a:t>
            </a:r>
            <a:r>
              <a:rPr lang="it-IT" dirty="0" smtClean="0"/>
              <a:t> (redditività e trasparenza degli investimenti e degli impegni, programmi, progetti, finanza etica,  ecc..);</a:t>
            </a:r>
          </a:p>
          <a:p>
            <a:pPr lvl="0"/>
            <a:r>
              <a:rPr lang="it-IT" b="1" dirty="0" smtClean="0"/>
              <a:t>clienti</a:t>
            </a:r>
            <a:r>
              <a:rPr lang="it-IT" dirty="0" smtClean="0"/>
              <a:t> (qualità totale, servizio, </a:t>
            </a:r>
            <a:r>
              <a:rPr lang="it-IT" i="1" dirty="0" smtClean="0"/>
              <a:t>partnership</a:t>
            </a:r>
            <a:r>
              <a:rPr lang="it-IT" dirty="0" smtClean="0"/>
              <a:t>, </a:t>
            </a:r>
            <a:r>
              <a:rPr lang="it-IT" i="1" dirty="0" err="1" smtClean="0"/>
              <a:t>comakership</a:t>
            </a:r>
            <a:r>
              <a:rPr lang="it-IT" dirty="0" smtClean="0"/>
              <a:t>, ecc..);</a:t>
            </a:r>
          </a:p>
          <a:p>
            <a:pPr lvl="0"/>
            <a:r>
              <a:rPr lang="it-IT" b="1" dirty="0" smtClean="0"/>
              <a:t>fornitori</a:t>
            </a:r>
            <a:r>
              <a:rPr lang="it-IT" dirty="0" smtClean="0"/>
              <a:t> (reciprocità... come per i clienti);</a:t>
            </a:r>
          </a:p>
          <a:p>
            <a:pPr lvl="0"/>
            <a:r>
              <a:rPr lang="it-IT" b="1" dirty="0" smtClean="0"/>
              <a:t>comunità locali, stato, enti locali, pubblica amministrazione</a:t>
            </a:r>
            <a:r>
              <a:rPr lang="it-IT" dirty="0" smtClean="0"/>
              <a:t> (collaborazione, informazione, </a:t>
            </a:r>
            <a:r>
              <a:rPr lang="it-IT" i="1" dirty="0" smtClean="0"/>
              <a:t>partnership</a:t>
            </a:r>
            <a:r>
              <a:rPr lang="it-IT" dirty="0" smtClean="0"/>
              <a:t>, iniziative a valenza etica, ecc..).</a:t>
            </a:r>
          </a:p>
          <a:p>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Conclusione </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Posto che </a:t>
            </a:r>
            <a:r>
              <a:rPr lang="it-IT" dirty="0" err="1" smtClean="0"/>
              <a:t>Roncadin</a:t>
            </a:r>
            <a:r>
              <a:rPr lang="it-IT" dirty="0" smtClean="0"/>
              <a:t> </a:t>
            </a:r>
            <a:r>
              <a:rPr lang="it-IT" smtClean="0"/>
              <a:t>è oggi «attrezzata» </a:t>
            </a:r>
            <a:r>
              <a:rPr lang="it-IT" dirty="0" smtClean="0"/>
              <a:t>per quanto concerne il Modello 231, </a:t>
            </a:r>
            <a:r>
              <a:rPr lang="it-IT" b="1" dirty="0" smtClean="0"/>
              <a:t>desidero invitare tutti a prendere visione del Codice Etico, che è </a:t>
            </a:r>
            <a:r>
              <a:rPr lang="it-IT" b="1" i="1" dirty="0" smtClean="0"/>
              <a:t>on line </a:t>
            </a:r>
            <a:r>
              <a:rPr lang="it-IT" b="1" dirty="0" smtClean="0"/>
              <a:t>sul sito aziendale e a considerare la mia presenza come Presidente dell’</a:t>
            </a:r>
            <a:r>
              <a:rPr lang="it-IT" b="1" dirty="0" err="1" smtClean="0"/>
              <a:t>OdV</a:t>
            </a:r>
            <a:r>
              <a:rPr lang="it-IT" b="1" dirty="0" smtClean="0"/>
              <a:t> come struttura di ascolto per tutti. (mio </a:t>
            </a:r>
            <a:r>
              <a:rPr lang="it-IT" b="1" dirty="0" err="1" smtClean="0"/>
              <a:t>cell</a:t>
            </a:r>
            <a:r>
              <a:rPr lang="it-IT" b="1" dirty="0" smtClean="0"/>
              <a:t>. 339.7450745) </a:t>
            </a:r>
          </a:p>
          <a:p>
            <a:r>
              <a:rPr lang="it-IT" dirty="0" smtClean="0"/>
              <a:t>Abbiamo così svolto insieme</a:t>
            </a:r>
            <a:r>
              <a:rPr lang="it-IT" dirty="0" smtClean="0"/>
              <a:t> </a:t>
            </a:r>
            <a:r>
              <a:rPr lang="it-IT" dirty="0" smtClean="0"/>
              <a:t>una riflessione comune sulla </a:t>
            </a:r>
            <a:r>
              <a:rPr lang="it-IT" b="1" dirty="0" smtClean="0"/>
              <a:t>valenza morale primaria del lavoro</a:t>
            </a:r>
            <a:r>
              <a:rPr lang="it-IT" dirty="0" smtClean="0"/>
              <a:t>, e del lavoro organizzato aziendalmente.</a:t>
            </a:r>
          </a:p>
          <a:p>
            <a:pPr lvl="2"/>
            <a:r>
              <a:rPr lang="it-IT" dirty="0" smtClean="0"/>
              <a:t>Abbiamo potuto condividere una riflessione anche sulla </a:t>
            </a:r>
            <a:r>
              <a:rPr lang="it-IT" b="1" dirty="0" smtClean="0"/>
              <a:t>responsabilità individuale e collettiva che si ispira a principi forti </a:t>
            </a:r>
            <a:r>
              <a:rPr lang="it-IT" dirty="0" smtClean="0"/>
              <a:t>(e non generici) di carattere etico, </a:t>
            </a:r>
            <a:r>
              <a:rPr lang="it-IT" b="1" dirty="0" smtClean="0"/>
              <a:t>dove il valore del lavoro è fonte di ispirazione per lo stesso business</a:t>
            </a:r>
            <a:r>
              <a:rPr lang="it-IT" dirty="0" smtClean="0"/>
              <a:t>, e  ragione di </a:t>
            </a:r>
            <a:r>
              <a:rPr lang="it-IT" b="1" dirty="0" smtClean="0"/>
              <a:t>impegno intellettuale e operativo da parte di ogni soggetto impegnato, dal datore di lavoro al più giovane dei dipendenti</a:t>
            </a:r>
            <a:r>
              <a:rPr lang="it-IT" dirty="0" smtClean="0"/>
              <a:t>, al fine di contribuire al </a:t>
            </a:r>
            <a:r>
              <a:rPr lang="it-IT" b="1" dirty="0" smtClean="0"/>
              <a:t>miglioramento della nostra vita </a:t>
            </a:r>
            <a:r>
              <a:rPr lang="it-IT" dirty="0" smtClean="0"/>
              <a:t>e alla </a:t>
            </a:r>
            <a:r>
              <a:rPr lang="it-IT" b="1" dirty="0" smtClean="0"/>
              <a:t>coesione sociale</a:t>
            </a:r>
            <a:r>
              <a:rPr lang="it-IT" dirty="0" smtClean="0"/>
              <a:t>.</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L’Impresa come Soggetto Etico</a:t>
            </a:r>
            <a:endParaRPr lang="it-IT" b="1" dirty="0"/>
          </a:p>
        </p:txBody>
      </p:sp>
      <p:sp>
        <p:nvSpPr>
          <p:cNvPr id="3" name="Segnaposto contenuto 2"/>
          <p:cNvSpPr>
            <a:spLocks noGrp="1"/>
          </p:cNvSpPr>
          <p:nvPr>
            <p:ph idx="1"/>
          </p:nvPr>
        </p:nvSpPr>
        <p:spPr/>
        <p:txBody>
          <a:bodyPr>
            <a:normAutofit/>
          </a:bodyPr>
          <a:lstStyle/>
          <a:p>
            <a:r>
              <a:rPr lang="it-IT" dirty="0" smtClean="0"/>
              <a:t>Sempre di più, dunque, le </a:t>
            </a:r>
            <a:r>
              <a:rPr lang="it-IT" b="1" dirty="0" smtClean="0"/>
              <a:t>Imprese</a:t>
            </a:r>
            <a:r>
              <a:rPr lang="it-IT" dirty="0" smtClean="0"/>
              <a:t> sono considerate soggetti portatori di un’</a:t>
            </a:r>
            <a:r>
              <a:rPr lang="it-IT" b="1" dirty="0" smtClean="0"/>
              <a:t>Etica</a:t>
            </a:r>
            <a:r>
              <a:rPr lang="it-IT" dirty="0" smtClean="0"/>
              <a:t> </a:t>
            </a:r>
            <a:r>
              <a:rPr lang="it-IT" b="1" dirty="0" smtClean="0"/>
              <a:t>declinata</a:t>
            </a:r>
            <a:r>
              <a:rPr lang="it-IT" dirty="0" smtClean="0"/>
              <a:t> nel senso di un’attenzione primaria alle persone che ivi operano, e che sono comunque cointeressate.</a:t>
            </a:r>
          </a:p>
          <a:p>
            <a:r>
              <a:rPr lang="it-IT" dirty="0" smtClean="0"/>
              <a:t>Sempre di più </a:t>
            </a:r>
            <a:r>
              <a:rPr lang="it-IT" b="1" dirty="0" smtClean="0"/>
              <a:t>il lavoro stesso</a:t>
            </a:r>
            <a:r>
              <a:rPr lang="it-IT" dirty="0" smtClean="0"/>
              <a:t>, sull’onda delle dottrine etico-antropologiche più fondate, </a:t>
            </a:r>
            <a:r>
              <a:rPr lang="it-IT" b="1" dirty="0" smtClean="0"/>
              <a:t>viene considerato un mezzo per l’uomo</a:t>
            </a:r>
            <a:r>
              <a:rPr lang="it-IT" dirty="0" smtClean="0"/>
              <a:t>, </a:t>
            </a:r>
            <a:r>
              <a:rPr lang="it-IT" b="1" dirty="0" smtClean="0"/>
              <a:t>non mai un fine</a:t>
            </a:r>
            <a:r>
              <a:rPr lang="it-IT" dirty="0" smtClean="0"/>
              <a:t>. </a:t>
            </a:r>
          </a:p>
          <a:p>
            <a:r>
              <a:rPr lang="it-IT" dirty="0" smtClean="0"/>
              <a:t>In questo nuovo ambito, la legislazione interviene, sia sotto il profilo etico, sia sotto il profilo penale.</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dirty="0" err="1" smtClean="0"/>
              <a:t>D.Lgs.</a:t>
            </a:r>
            <a:r>
              <a:rPr lang="it-IT" b="1" dirty="0" smtClean="0"/>
              <a:t> 231/2001 </a:t>
            </a:r>
            <a:endParaRPr lang="it-IT" b="1" dirty="0"/>
          </a:p>
        </p:txBody>
      </p:sp>
      <p:sp>
        <p:nvSpPr>
          <p:cNvPr id="3" name="Segnaposto contenuto 2"/>
          <p:cNvSpPr>
            <a:spLocks noGrp="1"/>
          </p:cNvSpPr>
          <p:nvPr>
            <p:ph idx="1"/>
          </p:nvPr>
        </p:nvSpPr>
        <p:spPr/>
        <p:txBody>
          <a:bodyPr>
            <a:normAutofit fontScale="92500"/>
          </a:bodyPr>
          <a:lstStyle/>
          <a:p>
            <a:r>
              <a:rPr lang="it-IT" b="1" dirty="0" smtClean="0"/>
              <a:t>Il D. </a:t>
            </a:r>
            <a:r>
              <a:rPr lang="it-IT" b="1" dirty="0" err="1" smtClean="0"/>
              <a:t>Lgs</a:t>
            </a:r>
            <a:r>
              <a:rPr lang="it-IT" b="1" dirty="0" smtClean="0"/>
              <a:t>. 8/6/2001 n. 231</a:t>
            </a:r>
            <a:r>
              <a:rPr lang="it-IT" dirty="0" smtClean="0"/>
              <a:t> ha introdotto, per la prima volta nel nostro ordinamento, </a:t>
            </a:r>
            <a:r>
              <a:rPr lang="it-IT" b="1" dirty="0" smtClean="0"/>
              <a:t>la previsione di una responsabilità personale e diretta dell'ente collettivo </a:t>
            </a:r>
            <a:r>
              <a:rPr lang="it-IT" dirty="0" smtClean="0"/>
              <a:t>(società, associazione riconosciuta e non, ente pubblico) per la commissione di una serie di reati da parte delle persone fisiche ad esso legate, che abbiano agito nell'interesse o a vantaggio dell‘Ente/Azienda.</a:t>
            </a:r>
          </a:p>
          <a:p>
            <a:r>
              <a:rPr lang="it-IT" dirty="0" smtClean="0"/>
              <a:t>Tale impostazione </a:t>
            </a:r>
            <a:r>
              <a:rPr lang="it-IT" b="1" dirty="0" smtClean="0"/>
              <a:t>ha focalizzato in modo diverso rispetto al passato</a:t>
            </a:r>
            <a:r>
              <a:rPr lang="it-IT" dirty="0" smtClean="0"/>
              <a:t> il tema centralissimo della </a:t>
            </a:r>
            <a:r>
              <a:rPr lang="it-IT" b="1" dirty="0" smtClean="0"/>
              <a:t>Responsabilità individuale </a:t>
            </a:r>
            <a:r>
              <a:rPr lang="it-IT" dirty="0" smtClean="0"/>
              <a:t>in tema di agire aziendale e di conduzione di persone e processi.</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err="1" smtClean="0"/>
              <a:t>ratio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La </a:t>
            </a:r>
            <a:r>
              <a:rPr lang="it-IT" b="1" i="1" dirty="0" err="1" smtClean="0"/>
              <a:t>ratio</a:t>
            </a:r>
            <a:r>
              <a:rPr lang="it-IT" dirty="0" smtClean="0"/>
              <a:t> della legge che si </a:t>
            </a:r>
            <a:r>
              <a:rPr lang="it-IT" b="1" dirty="0" smtClean="0"/>
              <a:t>conforma a normative e convenzioni internazionali in materia di lotta alla criminalità d'impresa</a:t>
            </a:r>
            <a:r>
              <a:rPr lang="it-IT" dirty="0" smtClean="0"/>
              <a:t>, è quella di sensibilizzare gli enti alla prevenzione dei reati economici, sancendo, come abbiamo detto, la loro “</a:t>
            </a:r>
            <a:r>
              <a:rPr lang="it-IT" b="1" dirty="0" smtClean="0"/>
              <a:t>Responsabilità personale</a:t>
            </a:r>
            <a:r>
              <a:rPr lang="it-IT" dirty="0" smtClean="0"/>
              <a:t>" per il caso di omissione, negligenza od operazioni eseguite in aperta violazione delle leggi.</a:t>
            </a:r>
          </a:p>
          <a:p>
            <a:r>
              <a:rPr lang="it-IT" dirty="0" smtClean="0"/>
              <a:t>Il richiamo è di </a:t>
            </a:r>
            <a:r>
              <a:rPr lang="it-IT" b="1" dirty="0" smtClean="0"/>
              <a:t>forte impatto etico</a:t>
            </a:r>
            <a:r>
              <a:rPr lang="it-IT" dirty="0" smtClean="0"/>
              <a:t>, ma nel contempo richiama </a:t>
            </a:r>
            <a:r>
              <a:rPr lang="it-IT" b="1" dirty="0" smtClean="0"/>
              <a:t>una visione operativa rigorosa e anche partecipativa</a:t>
            </a:r>
            <a:r>
              <a:rPr lang="it-IT" dirty="0" smtClean="0"/>
              <a:t>: la responsabilità non riduce, ma aumenta la motivazione al lavoro e ai risultati.</a:t>
            </a:r>
          </a:p>
          <a:p>
            <a:endParaRPr lang="it-IT" dirty="0" smtClean="0"/>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“soggetto” ente/azienda</a:t>
            </a:r>
            <a:endParaRPr lang="it-IT" b="1" dirty="0"/>
          </a:p>
        </p:txBody>
      </p:sp>
      <p:sp>
        <p:nvSpPr>
          <p:cNvPr id="3" name="Segnaposto contenuto 2"/>
          <p:cNvSpPr>
            <a:spLocks noGrp="1"/>
          </p:cNvSpPr>
          <p:nvPr>
            <p:ph idx="1"/>
          </p:nvPr>
        </p:nvSpPr>
        <p:spPr/>
        <p:txBody>
          <a:bodyPr>
            <a:normAutofit lnSpcReduction="10000"/>
          </a:bodyPr>
          <a:lstStyle/>
          <a:p>
            <a:pPr>
              <a:buNone/>
            </a:pPr>
            <a:r>
              <a:rPr lang="it-IT" dirty="0" smtClean="0"/>
              <a:t>L‘Ente/Azienda </a:t>
            </a:r>
            <a:r>
              <a:rPr lang="it-IT" b="1" dirty="0" smtClean="0"/>
              <a:t>risponde, dunque, “personalmente” del reato realizzato</a:t>
            </a:r>
            <a:r>
              <a:rPr lang="it-IT" dirty="0" smtClean="0"/>
              <a:t>, rispettivamente dai:</a:t>
            </a:r>
          </a:p>
          <a:p>
            <a:pPr lvl="0"/>
            <a:r>
              <a:rPr lang="it-IT" dirty="0" smtClean="0"/>
              <a:t>Soggetti operanti in "</a:t>
            </a:r>
            <a:r>
              <a:rPr lang="it-IT" i="1" dirty="0" smtClean="0"/>
              <a:t>posizione apicale</a:t>
            </a:r>
            <a:r>
              <a:rPr lang="it-IT" dirty="0" smtClean="0"/>
              <a:t>" (amministratori, direttori generali, preposti a sedi secondarie, direttori di divisione fino agli amministratori di fatto); </a:t>
            </a:r>
          </a:p>
          <a:p>
            <a:pPr lvl="0"/>
            <a:r>
              <a:rPr lang="it-IT" dirty="0" smtClean="0"/>
              <a:t>Soggetti “</a:t>
            </a:r>
            <a:r>
              <a:rPr lang="it-IT" i="1" dirty="0" smtClean="0"/>
              <a:t>sottoposti all'altrui direzione o vigilanza</a:t>
            </a:r>
            <a:r>
              <a:rPr lang="it-IT" dirty="0" smtClean="0"/>
              <a:t>" (lavoratore subordinato od equiparato, ma anche i collaboratori, come agenti, distributori, consulenti), </a:t>
            </a:r>
            <a:r>
              <a:rPr lang="it-IT" b="1" dirty="0" err="1" smtClean="0"/>
              <a:t>ma…</a:t>
            </a:r>
            <a:r>
              <a:rPr lang="it-IT" b="1" dirty="0" smtClean="0"/>
              <a:t> se vige il Modello 231 questa responsabilità è devoluta ai soggetti interessati</a:t>
            </a:r>
            <a:r>
              <a:rPr lang="it-IT" dirty="0" smtClean="0"/>
              <a:t>!</a:t>
            </a:r>
          </a:p>
          <a:p>
            <a:pPr lvl="0"/>
            <a:endParaRPr lang="it-IT"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a:t>
            </a:r>
            <a:r>
              <a:rPr lang="it-IT" b="1" i="1" dirty="0" smtClean="0"/>
              <a:t>Codici etici</a:t>
            </a:r>
            <a:r>
              <a:rPr lang="it-IT" b="1" dirty="0" smtClean="0"/>
              <a:t>”</a:t>
            </a:r>
            <a:endParaRPr lang="it-IT" b="1" dirty="0"/>
          </a:p>
        </p:txBody>
      </p:sp>
      <p:sp>
        <p:nvSpPr>
          <p:cNvPr id="3" name="Segnaposto contenuto 2"/>
          <p:cNvSpPr>
            <a:spLocks noGrp="1"/>
          </p:cNvSpPr>
          <p:nvPr>
            <p:ph idx="1"/>
          </p:nvPr>
        </p:nvSpPr>
        <p:spPr/>
        <p:txBody>
          <a:bodyPr>
            <a:normAutofit fontScale="92500"/>
          </a:bodyPr>
          <a:lstStyle/>
          <a:p>
            <a:r>
              <a:rPr lang="it-IT" dirty="0" smtClean="0"/>
              <a:t>L'assunzione ed implementazione preventiva di </a:t>
            </a:r>
            <a:r>
              <a:rPr lang="it-IT" b="1" dirty="0" smtClean="0"/>
              <a:t>Codici Etici</a:t>
            </a:r>
            <a:r>
              <a:rPr lang="it-IT" dirty="0" smtClean="0"/>
              <a:t>, comportamentali e di programmazione dell'attività decisionale in specifiche aree e funzioni aziendali, oltre all'attivazione di un </a:t>
            </a:r>
            <a:r>
              <a:rPr lang="it-IT" b="1" dirty="0" smtClean="0"/>
              <a:t>Organismo di vigilanza</a:t>
            </a:r>
            <a:r>
              <a:rPr lang="it-IT" dirty="0" smtClean="0"/>
              <a:t>, autonomo ed indipendente, configurano comportamenti preventivi del reato che, se assunti congruamente dalla società, sono ritenuti dal giudice penale idonei </a:t>
            </a:r>
            <a:r>
              <a:rPr lang="it-IT" b="1" dirty="0" smtClean="0"/>
              <a:t>ad escludere la sua responsabilità diretta per i reati realizzatisi</a:t>
            </a:r>
            <a:r>
              <a:rPr lang="it-IT" dirty="0" smtClean="0"/>
              <a:t>.</a:t>
            </a:r>
          </a:p>
          <a:p>
            <a:r>
              <a:rPr lang="it-IT" dirty="0" smtClean="0"/>
              <a:t>L’adozione di un Modello 231 è dunque un’operazione provvida e lungimirante in due sensi: a) mette al sicuro l’Azienda, e b) responsabilizza i dipendenti.</a:t>
            </a:r>
          </a:p>
          <a:p>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274</TotalTime>
  <Words>4572</Words>
  <Application>Microsoft Office PowerPoint</Application>
  <PresentationFormat>Presentazione su schermo (4:3)</PresentationFormat>
  <Paragraphs>176</Paragraphs>
  <Slides>41</Slides>
  <Notes>0</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Equinozio</vt:lpstr>
      <vt:lpstr>  Etica e Impresa:  il “modello 231”  </vt:lpstr>
      <vt:lpstr>Gli inizi</vt:lpstr>
      <vt:lpstr>Le origini e le ragioni “storiche”</vt:lpstr>
      <vt:lpstr>L’etica del lavoro</vt:lpstr>
      <vt:lpstr>L’Impresa come Soggetto Etico</vt:lpstr>
      <vt:lpstr>Il D.Lgs. 231/2001 </vt:lpstr>
      <vt:lpstr>La ratio</vt:lpstr>
      <vt:lpstr>Il “soggetto” ente/azienda</vt:lpstr>
      <vt:lpstr>I “Codici etici”</vt:lpstr>
      <vt:lpstr>I “modelli comportamentali”</vt:lpstr>
      <vt:lpstr>L’Organismo di Vigilanza</vt:lpstr>
      <vt:lpstr>Congrui modelli</vt:lpstr>
      <vt:lpstr>I reati “presupposto”</vt:lpstr>
      <vt:lpstr>La “criminalità” d’impresa</vt:lpstr>
      <vt:lpstr>Una specie di “marchio di qualità”</vt:lpstr>
      <vt:lpstr>Il D.Lgs. 231/2001</vt:lpstr>
      <vt:lpstr>…segue</vt:lpstr>
      <vt:lpstr>L’elenco dei principali “reati”</vt:lpstr>
      <vt:lpstr>…segue</vt:lpstr>
      <vt:lpstr>Gli adempimenti</vt:lpstr>
      <vt:lpstr>…segue</vt:lpstr>
      <vt:lpstr>Il Codice Etico</vt:lpstr>
      <vt:lpstr>Il Documento base</vt:lpstr>
      <vt:lpstr>I Protocolli</vt:lpstr>
      <vt:lpstr> La fondazione morale dell'agire umano nell’impresa</vt:lpstr>
      <vt:lpstr>La libertà</vt:lpstr>
      <vt:lpstr>I “Beni”</vt:lpstr>
      <vt:lpstr>Capitale e Lavoro</vt:lpstr>
      <vt:lpstr>La gerarchia dei “Beni”</vt:lpstr>
      <vt:lpstr>Il “Bene Comune”</vt:lpstr>
      <vt:lpstr>   I temi della Responsabilità sociale</vt:lpstr>
      <vt:lpstr>Il Valore del Lavoro</vt:lpstr>
      <vt:lpstr>La “cultura d’impresa”</vt:lpstr>
      <vt:lpstr>La Tutela della Salute e Sicurezza</vt:lpstr>
      <vt:lpstr>Il “principio di Giustizia”</vt:lpstr>
      <vt:lpstr>Il “Diritto del Lavoro”</vt:lpstr>
      <vt:lpstr>I “soggetti” dei diritti e dei doveri</vt:lpstr>
      <vt:lpstr>Il sindacato</vt:lpstr>
      <vt:lpstr>Gli imprenditori</vt:lpstr>
      <vt:lpstr>La “fondazione morale” dell’impresa</vt:lpstr>
      <vt:lpstr>Conclusione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D.Lgs. 231/2001  e i Codici Etici</dc:title>
  <dc:creator>Valued Acer Customer</dc:creator>
  <cp:lastModifiedBy>Renato</cp:lastModifiedBy>
  <cp:revision>50</cp:revision>
  <dcterms:created xsi:type="dcterms:W3CDTF">2010-11-01T09:11:21Z</dcterms:created>
  <dcterms:modified xsi:type="dcterms:W3CDTF">2019-07-10T09:12:07Z</dcterms:modified>
</cp:coreProperties>
</file>