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95" r:id="rId4"/>
    <p:sldId id="281" r:id="rId5"/>
    <p:sldId id="282" r:id="rId6"/>
    <p:sldId id="283" r:id="rId7"/>
    <p:sldId id="284" r:id="rId8"/>
    <p:sldId id="285" r:id="rId9"/>
    <p:sldId id="286" r:id="rId10"/>
    <p:sldId id="288" r:id="rId11"/>
    <p:sldId id="287" r:id="rId12"/>
    <p:sldId id="289" r:id="rId13"/>
    <p:sldId id="290" r:id="rId14"/>
    <p:sldId id="291" r:id="rId15"/>
    <p:sldId id="292" r:id="rId16"/>
    <p:sldId id="293" r:id="rId17"/>
    <p:sldId id="257" r:id="rId18"/>
    <p:sldId id="258" r:id="rId19"/>
    <p:sldId id="259"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BC757F8-7E9D-4147-918E-7BB43BE4D82D}" type="datetimeFigureOut">
              <a:rPr lang="it-IT" smtClean="0"/>
              <a:t>30/01/2019</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2842126-D158-4245-A3BC-D9381156CF15}"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BC757F8-7E9D-4147-918E-7BB43BE4D82D}" type="datetimeFigureOut">
              <a:rPr lang="it-IT" smtClean="0"/>
              <a:t>30/01/2019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BC757F8-7E9D-4147-918E-7BB43BE4D82D}" type="datetimeFigureOut">
              <a:rPr lang="it-IT" smtClean="0"/>
              <a:t>30/01/2019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BC757F8-7E9D-4147-918E-7BB43BE4D82D}" type="datetimeFigureOut">
              <a:rPr lang="it-IT" smtClean="0"/>
              <a:t>30/01/2019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BC757F8-7E9D-4147-918E-7BB43BE4D82D}" type="datetimeFigureOut">
              <a:rPr lang="it-IT" smtClean="0"/>
              <a:t>30/01/2019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BBC757F8-7E9D-4147-918E-7BB43BE4D82D}" type="datetimeFigureOut">
              <a:rPr lang="it-IT" smtClean="0"/>
              <a:t>30/01/2019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842126-D158-4245-A3BC-D9381156CF15}"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BC757F8-7E9D-4147-918E-7BB43BE4D82D}" type="datetimeFigureOut">
              <a:rPr lang="it-IT" smtClean="0"/>
              <a:t>30/01/2019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BBC757F8-7E9D-4147-918E-7BB43BE4D82D}" type="datetimeFigureOut">
              <a:rPr lang="it-IT" smtClean="0"/>
              <a:t>30/01/2019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757F8-7E9D-4147-918E-7BB43BE4D82D}" type="datetimeFigureOut">
              <a:rPr lang="it-IT" smtClean="0"/>
              <a:t>30/01/2019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757F8-7E9D-4147-918E-7BB43BE4D82D}" type="datetimeFigureOut">
              <a:rPr lang="it-IT" smtClean="0"/>
              <a:t>30/01/2019</a:t>
            </a:fld>
            <a:endParaRPr lang="it-IT"/>
          </a:p>
        </p:txBody>
      </p:sp>
      <p:sp>
        <p:nvSpPr>
          <p:cNvPr id="7" name="Slide Number Placeholder 6"/>
          <p:cNvSpPr>
            <a:spLocks noGrp="1"/>
          </p:cNvSpPr>
          <p:nvPr>
            <p:ph type="sldNum" sz="quarter" idx="12"/>
          </p:nvPr>
        </p:nvSpPr>
        <p:spPr/>
        <p:txBody>
          <a:bodyPr/>
          <a:lstStyle/>
          <a:p>
            <a:fld id="{62842126-D158-4245-A3BC-D9381156CF15}"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BC757F8-7E9D-4147-918E-7BB43BE4D82D}" type="datetimeFigureOut">
              <a:rPr lang="it-IT" smtClean="0"/>
              <a:t>30/01/2019</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62842126-D158-4245-A3BC-D9381156CF15}"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BC757F8-7E9D-4147-918E-7BB43BE4D82D}" type="datetimeFigureOut">
              <a:rPr lang="it-IT" smtClean="0"/>
              <a:t>30/01/2019</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2842126-D158-4245-A3BC-D9381156CF15}"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DEL MALE</a:t>
            </a:r>
            <a:endParaRPr lang="it-IT" b="1" dirty="0"/>
          </a:p>
        </p:txBody>
      </p:sp>
      <p:sp>
        <p:nvSpPr>
          <p:cNvPr id="3" name="Sottotitolo 2"/>
          <p:cNvSpPr>
            <a:spLocks noGrp="1"/>
          </p:cNvSpPr>
          <p:nvPr>
            <p:ph type="subTitle" idx="1"/>
          </p:nvPr>
        </p:nvSpPr>
        <p:spPr/>
        <p:txBody>
          <a:bodyPr>
            <a:normAutofit lnSpcReduction="10000"/>
          </a:bodyPr>
          <a:lstStyle/>
          <a:p>
            <a:r>
              <a:rPr lang="it-IT" b="1" i="1" dirty="0" smtClean="0"/>
              <a:t>Conversazione con </a:t>
            </a:r>
          </a:p>
          <a:p>
            <a:r>
              <a:rPr lang="it-IT" b="1" i="1" dirty="0" smtClean="0"/>
              <a:t>il Prof. RENATO PILUTTI</a:t>
            </a:r>
          </a:p>
          <a:p>
            <a:r>
              <a:rPr lang="it-IT" b="1" i="1" dirty="0" smtClean="0"/>
              <a:t>1 Febbraio 2019</a:t>
            </a:r>
          </a:p>
          <a:p>
            <a:r>
              <a:rPr lang="it-IT" b="1" i="1" dirty="0" err="1" smtClean="0"/>
              <a:t>Unindustria</a:t>
            </a:r>
            <a:r>
              <a:rPr lang="it-IT" b="1" i="1" dirty="0" smtClean="0"/>
              <a:t> </a:t>
            </a:r>
            <a:r>
              <a:rPr lang="it-IT" b="1" i="1" smtClean="0"/>
              <a:t>- Pordenone</a:t>
            </a:r>
            <a:endParaRPr lang="it-IT" b="1" i="1" dirty="0"/>
          </a:p>
        </p:txBody>
      </p:sp>
    </p:spTree>
    <p:extLst>
      <p:ext uri="{BB962C8B-B14F-4D97-AF65-F5344CB8AC3E}">
        <p14:creationId xmlns:p14="http://schemas.microsoft.com/office/powerpoint/2010/main" val="587564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Cristianesimo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Il Cristianesimo di fatto accolse la visone «greca» della vita e delle cose, mettendo in moto un meccanismo di progressiva crescita delle aspirazioni umane verso il </a:t>
            </a:r>
            <a:r>
              <a:rPr lang="it-IT" b="1" dirty="0" smtClean="0"/>
              <a:t>BENE</a:t>
            </a:r>
            <a:r>
              <a:rPr lang="it-IT" dirty="0" smtClean="0"/>
              <a:t> che è stato anche conquista, crescita, tramite ciò che si dice , teologicamente, evangelizzazione: a scanso di equivoci, non voglio confondere la diffusione di questa grande religione e dei suoi formidabili valori morali, fondativi anche dell’illuminismo e della modernità, con un </a:t>
            </a:r>
            <a:r>
              <a:rPr lang="it-IT" i="1" dirty="0" smtClean="0"/>
              <a:t>marketing</a:t>
            </a:r>
            <a:r>
              <a:rPr lang="it-IT" dirty="0" smtClean="0"/>
              <a:t> essenzialmente commerciale, ma certamente anche lo sviluppo economico ha a che fare con la visione «cristiana» della vita e del mondo.</a:t>
            </a:r>
          </a:p>
          <a:p>
            <a:r>
              <a:rPr lang="it-IT" dirty="0" smtClean="0"/>
              <a:t>Si pensi agli studi di </a:t>
            </a:r>
            <a:r>
              <a:rPr lang="it-IT" dirty="0" err="1" smtClean="0"/>
              <a:t>Max</a:t>
            </a:r>
            <a:r>
              <a:rPr lang="it-IT" dirty="0" smtClean="0"/>
              <a:t> Weber sul rapporto tra capitalismo e protestantesimo.</a:t>
            </a:r>
            <a:endParaRPr lang="it-IT" dirty="0"/>
          </a:p>
        </p:txBody>
      </p:sp>
    </p:spTree>
    <p:extLst>
      <p:ext uri="{BB962C8B-B14F-4D97-AF65-F5344CB8AC3E}">
        <p14:creationId xmlns:p14="http://schemas.microsoft.com/office/powerpoint/2010/main" val="2784988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Le differenti visioni </a:t>
            </a:r>
            <a:br>
              <a:rPr lang="it-IT" b="1" dirty="0"/>
            </a:br>
            <a:r>
              <a:rPr lang="it-IT" b="1" dirty="0"/>
              <a:t>del desiderio: in </a:t>
            </a:r>
            <a:r>
              <a:rPr lang="it-IT" b="1" dirty="0" smtClean="0"/>
              <a:t>Oriente</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In Oriente vale la legge del </a:t>
            </a:r>
            <a:r>
              <a:rPr lang="it-IT" dirty="0" err="1" smtClean="0"/>
              <a:t>Dharma</a:t>
            </a:r>
            <a:r>
              <a:rPr lang="it-IT" dirty="0" smtClean="0"/>
              <a:t> e del Karma, sia nell’Induismo, sia nel Buddhismo: vi è una legge naturale da rispettare che ricomprende Bene e Male, ma </a:t>
            </a:r>
            <a:r>
              <a:rPr lang="it-IT" b="1" dirty="0" smtClean="0"/>
              <a:t>bisogna evitare il desiderio delle cose, ché provoca sofferenza</a:t>
            </a:r>
            <a:r>
              <a:rPr lang="it-IT" dirty="0" smtClean="0"/>
              <a:t>, quando il desiderio stesso viene frustrato.</a:t>
            </a:r>
          </a:p>
          <a:p>
            <a:r>
              <a:rPr lang="it-IT" b="1" dirty="0" smtClean="0"/>
              <a:t>Come si può ben capire si tratta di una </a:t>
            </a:r>
            <a:r>
              <a:rPr lang="it-IT" b="1" dirty="0" smtClean="0"/>
              <a:t>visione </a:t>
            </a:r>
            <a:r>
              <a:rPr lang="it-IT" b="1" dirty="0" smtClean="0"/>
              <a:t>della vita completamente differente dalla nostra occidentale, caratterizzata da una continua spinta alla crescita, all’ampliamento dell’influenza, e ciò spiega anche la storia della colonizzazione e le varie fasi dell’imperialismo</a:t>
            </a:r>
            <a:r>
              <a:rPr lang="it-IT" dirty="0" smtClean="0"/>
              <a:t>.</a:t>
            </a:r>
            <a:endParaRPr lang="it-IT" dirty="0"/>
          </a:p>
        </p:txBody>
      </p:sp>
    </p:spTree>
    <p:extLst>
      <p:ext uri="{BB962C8B-B14F-4D97-AF65-F5344CB8AC3E}">
        <p14:creationId xmlns:p14="http://schemas.microsoft.com/office/powerpoint/2010/main" val="410301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new </a:t>
            </a:r>
            <a:r>
              <a:rPr lang="it-IT" b="1" i="1" dirty="0" err="1" smtClean="0"/>
              <a:t>age</a:t>
            </a:r>
            <a:endParaRPr lang="it-IT" b="1" i="1" dirty="0"/>
          </a:p>
        </p:txBody>
      </p:sp>
      <p:sp>
        <p:nvSpPr>
          <p:cNvPr id="3" name="Segnaposto contenuto 2"/>
          <p:cNvSpPr>
            <a:spLocks noGrp="1"/>
          </p:cNvSpPr>
          <p:nvPr>
            <p:ph idx="1"/>
          </p:nvPr>
        </p:nvSpPr>
        <p:spPr/>
        <p:txBody>
          <a:bodyPr>
            <a:normAutofit fontScale="85000" lnSpcReduction="20000"/>
          </a:bodyPr>
          <a:lstStyle/>
          <a:p>
            <a:r>
              <a:rPr lang="it-IT" b="1" dirty="0" smtClean="0"/>
              <a:t>Negli ultimi decenni, anzi più precisamente da poco più di un secolo, anche in Occidente si è diffusa un’idea mutuata dall’Oriente, che si esprime -in generale- con il concetto di «decrescita felice».</a:t>
            </a:r>
          </a:p>
          <a:p>
            <a:r>
              <a:rPr lang="it-IT" dirty="0" smtClean="0"/>
              <a:t>Questa visione passa anche come </a:t>
            </a:r>
            <a:r>
              <a:rPr lang="it-IT" b="1" dirty="0" smtClean="0"/>
              <a:t>New Age</a:t>
            </a:r>
            <a:r>
              <a:rPr lang="it-IT" dirty="0" smtClean="0"/>
              <a:t>, nuova età, confusamente rappresentata anche da movimenti politici che ultimamente hanno acquisito molta valenza elettorale  e perfino governativa.</a:t>
            </a:r>
          </a:p>
          <a:p>
            <a:r>
              <a:rPr lang="it-IT" dirty="0" smtClean="0"/>
              <a:t>Pare sia prudente analizzare con acribia intellettuale e culturale queste posizioni, e non dico di più.</a:t>
            </a:r>
            <a:endParaRPr lang="it-IT" dirty="0"/>
          </a:p>
        </p:txBody>
      </p:sp>
    </p:spTree>
    <p:extLst>
      <p:ext uri="{BB962C8B-B14F-4D97-AF65-F5344CB8AC3E}">
        <p14:creationId xmlns:p14="http://schemas.microsoft.com/office/powerpoint/2010/main" val="3899030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male come infortunio </a:t>
            </a:r>
            <a:br>
              <a:rPr lang="it-IT" b="1" dirty="0" smtClean="0"/>
            </a:br>
            <a:r>
              <a:rPr lang="it-IT" b="1" dirty="0" smtClean="0"/>
              <a:t>e malattia professionale</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Altri ne parleranno tecnicamente, per cui io mi limiterò a una </a:t>
            </a:r>
            <a:r>
              <a:rPr lang="it-IT" b="1" dirty="0" smtClean="0"/>
              <a:t>premessa di tipo cognitivo ed etico</a:t>
            </a:r>
            <a:r>
              <a:rPr lang="it-IT" dirty="0" smtClean="0"/>
              <a:t>.</a:t>
            </a:r>
          </a:p>
          <a:p>
            <a:r>
              <a:rPr lang="it-IT" dirty="0" smtClean="0"/>
              <a:t>L’uomo può agire, in parte nell’ambito di una </a:t>
            </a:r>
            <a:r>
              <a:rPr lang="it-IT" b="1" dirty="0" smtClean="0"/>
              <a:t>libertà personale </a:t>
            </a:r>
            <a:r>
              <a:rPr lang="it-IT" dirty="0" smtClean="0"/>
              <a:t>(o </a:t>
            </a:r>
            <a:r>
              <a:rPr lang="it-IT" b="1" dirty="0" smtClean="0"/>
              <a:t>libero arbitrio</a:t>
            </a:r>
            <a:r>
              <a:rPr lang="it-IT" dirty="0" smtClean="0"/>
              <a:t>) che gli consente scelte in varie direzioni, e in parte è determinato da fattori oggettivi come la </a:t>
            </a:r>
            <a:r>
              <a:rPr lang="it-IT" b="1" dirty="0" smtClean="0"/>
              <a:t>genetica</a:t>
            </a:r>
            <a:r>
              <a:rPr lang="it-IT" dirty="0" smtClean="0"/>
              <a:t> </a:t>
            </a:r>
            <a:r>
              <a:rPr lang="it-IT" b="1" dirty="0" smtClean="0"/>
              <a:t>individuale</a:t>
            </a:r>
            <a:r>
              <a:rPr lang="it-IT" dirty="0" smtClean="0"/>
              <a:t>, l’</a:t>
            </a:r>
            <a:r>
              <a:rPr lang="it-IT" b="1" dirty="0" smtClean="0"/>
              <a:t>ambiente</a:t>
            </a:r>
            <a:r>
              <a:rPr lang="it-IT" dirty="0" smtClean="0"/>
              <a:t> in cui vive e opera e l’</a:t>
            </a:r>
            <a:r>
              <a:rPr lang="it-IT" b="1" dirty="0" smtClean="0"/>
              <a:t>educazione</a:t>
            </a:r>
            <a:r>
              <a:rPr lang="it-IT" dirty="0" smtClean="0"/>
              <a:t> ricevuta.</a:t>
            </a:r>
          </a:p>
          <a:p>
            <a:r>
              <a:rPr lang="it-IT" dirty="0" smtClean="0"/>
              <a:t>In altre parole </a:t>
            </a:r>
            <a:r>
              <a:rPr lang="it-IT" b="1" dirty="0" smtClean="0"/>
              <a:t>siamo solo in parte liberi</a:t>
            </a:r>
            <a:r>
              <a:rPr lang="it-IT" dirty="0" smtClean="0"/>
              <a:t>, e su questo concordo con il prof </a:t>
            </a:r>
            <a:r>
              <a:rPr lang="it-IT" dirty="0" err="1" smtClean="0"/>
              <a:t>Legrenzi</a:t>
            </a:r>
            <a:r>
              <a:rPr lang="it-IT" dirty="0" smtClean="0"/>
              <a:t> con il quale un poco polemizzai qui un paio di anni fa.</a:t>
            </a:r>
            <a:endParaRPr lang="it-IT" dirty="0"/>
          </a:p>
        </p:txBody>
      </p:sp>
    </p:spTree>
    <p:extLst>
      <p:ext uri="{BB962C8B-B14F-4D97-AF65-F5344CB8AC3E}">
        <p14:creationId xmlns:p14="http://schemas.microsoft.com/office/powerpoint/2010/main" val="1073324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Paura, coraggio </a:t>
            </a:r>
            <a:br>
              <a:rPr lang="it-IT" b="1" dirty="0" smtClean="0"/>
            </a:br>
            <a:r>
              <a:rPr lang="it-IT" b="1" dirty="0" smtClean="0"/>
              <a:t>e temerarietà</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smtClean="0"/>
              <a:t>L’uomo ha paura di molte cose che gli capitano o gli potrebbero capitare, e per affrontare la paura cerca di avere coraggio</a:t>
            </a:r>
            <a:r>
              <a:rPr lang="it-IT" dirty="0" smtClean="0"/>
              <a:t>: paura e coraggio sono una delle coppie di passioni contrapposte, così come le elencava nella sua antropologia san Tommaso d’Aquino.</a:t>
            </a:r>
          </a:p>
          <a:p>
            <a:r>
              <a:rPr lang="it-IT" dirty="0" smtClean="0"/>
              <a:t>La paura è utile, così come lo è il dolore come segnale di pericolo.</a:t>
            </a:r>
          </a:p>
          <a:p>
            <a:r>
              <a:rPr lang="it-IT" dirty="0" smtClean="0"/>
              <a:t>Il tema è quello di non scivolare nella </a:t>
            </a:r>
            <a:r>
              <a:rPr lang="it-IT" b="1" dirty="0" smtClean="0"/>
              <a:t>temerarietà</a:t>
            </a:r>
            <a:r>
              <a:rPr lang="it-IT" dirty="0" smtClean="0"/>
              <a:t>, che è una deformazione del coraggio, di cui abbiamo mille esempi.</a:t>
            </a:r>
            <a:endParaRPr lang="it-IT" dirty="0"/>
          </a:p>
        </p:txBody>
      </p:sp>
    </p:spTree>
    <p:extLst>
      <p:ext uri="{BB962C8B-B14F-4D97-AF65-F5344CB8AC3E}">
        <p14:creationId xmlns:p14="http://schemas.microsoft.com/office/powerpoint/2010/main" val="8976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Ogni morte </a:t>
            </a:r>
            <a:br>
              <a:rPr lang="it-IT" b="1" dirty="0" smtClean="0"/>
            </a:br>
            <a:r>
              <a:rPr lang="it-IT" b="1" dirty="0" smtClean="0"/>
              <a:t>è la morte del mondo</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Se un morto sul lavoro è statisticamente un (1) morto e quindi è meglio di 2, 3, 4 morti, come sapeva anche </a:t>
            </a:r>
            <a:r>
              <a:rPr lang="it-IT" i="1" dirty="0" smtClean="0"/>
              <a:t>monsieur de </a:t>
            </a:r>
            <a:r>
              <a:rPr lang="it-IT" i="1" dirty="0" err="1" smtClean="0"/>
              <a:t>Lapalisse</a:t>
            </a:r>
            <a:r>
              <a:rPr lang="it-IT" dirty="0" smtClean="0"/>
              <a:t>, </a:t>
            </a:r>
            <a:r>
              <a:rPr lang="it-IT" b="1" dirty="0" smtClean="0"/>
              <a:t>la morte di una persona</a:t>
            </a:r>
            <a:r>
              <a:rPr lang="it-IT" dirty="0" smtClean="0"/>
              <a:t>, per la persona stessa, </a:t>
            </a:r>
            <a:r>
              <a:rPr lang="it-IT" b="1" dirty="0" smtClean="0"/>
              <a:t>è la morte del mondo</a:t>
            </a:r>
            <a:r>
              <a:rPr lang="it-IT" dirty="0" smtClean="0"/>
              <a:t>, perché non è più al mondo.</a:t>
            </a:r>
          </a:p>
          <a:p>
            <a:r>
              <a:rPr lang="it-IT" dirty="0" smtClean="0"/>
              <a:t>Questo va ricordato: per questo </a:t>
            </a:r>
            <a:r>
              <a:rPr lang="it-IT" b="1" dirty="0" smtClean="0"/>
              <a:t>la tematica della sicurezza non può non avere un rilievo morale e politico assolutamente primario</a:t>
            </a:r>
            <a:r>
              <a:rPr lang="it-IT" dirty="0" smtClean="0"/>
              <a:t> nelle scelte e nelle politiche legislative e pratiche delle aziende.</a:t>
            </a:r>
          </a:p>
          <a:p>
            <a:r>
              <a:rPr lang="it-IT" dirty="0" smtClean="0"/>
              <a:t>Qui non si sta discutendo di quisquilie, ma di alcuni temi centrali per la vita ordinaria di uomini e donne. </a:t>
            </a:r>
            <a:endParaRPr lang="it-IT" dirty="0"/>
          </a:p>
        </p:txBody>
      </p:sp>
    </p:spTree>
    <p:extLst>
      <p:ext uri="{BB962C8B-B14F-4D97-AF65-F5344CB8AC3E}">
        <p14:creationId xmlns:p14="http://schemas.microsoft.com/office/powerpoint/2010/main" val="3089042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 «cigni neri», ovvero </a:t>
            </a:r>
            <a:br>
              <a:rPr lang="it-IT" b="1" dirty="0" smtClean="0"/>
            </a:br>
            <a:r>
              <a:rPr lang="it-IT" b="1" dirty="0" smtClean="0"/>
              <a:t>del «caso» e della «necessità»</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L’espressione «</a:t>
            </a:r>
            <a:r>
              <a:rPr lang="it-IT" b="1" dirty="0" smtClean="0"/>
              <a:t>cigno nero</a:t>
            </a:r>
            <a:r>
              <a:rPr lang="it-IT" dirty="0" smtClean="0"/>
              <a:t>» è stata recentemente ripresa dalla stampa e dalla politica, per significare fatti ed </a:t>
            </a:r>
            <a:r>
              <a:rPr lang="it-IT" b="1" dirty="0" smtClean="0"/>
              <a:t>eventi imprevedibili e perciò stesso da accettare nella loro ineluttabilità</a:t>
            </a:r>
            <a:r>
              <a:rPr lang="it-IT" dirty="0" smtClean="0"/>
              <a:t>.</a:t>
            </a:r>
          </a:p>
          <a:p>
            <a:r>
              <a:rPr lang="it-IT" dirty="0" smtClean="0"/>
              <a:t>Bisogna però stare attenti, come insegna la psicologia più sana, a non evocare fatti negativi, che gli inglesi chiamano con efficacia «</a:t>
            </a:r>
            <a:r>
              <a:rPr lang="it-IT" b="1" dirty="0" err="1" smtClean="0"/>
              <a:t>wishful</a:t>
            </a:r>
            <a:r>
              <a:rPr lang="it-IT" b="1" dirty="0" smtClean="0"/>
              <a:t> </a:t>
            </a:r>
            <a:r>
              <a:rPr lang="it-IT" b="1" dirty="0" err="1" smtClean="0"/>
              <a:t>thinking</a:t>
            </a:r>
            <a:r>
              <a:rPr lang="it-IT" dirty="0" smtClean="0"/>
              <a:t>» o </a:t>
            </a:r>
            <a:r>
              <a:rPr lang="it-IT" b="1" dirty="0" smtClean="0"/>
              <a:t>profezia che si </a:t>
            </a:r>
            <a:r>
              <a:rPr lang="it-IT" b="1" dirty="0" err="1" smtClean="0"/>
              <a:t>autoavvera</a:t>
            </a:r>
            <a:r>
              <a:rPr lang="it-IT" dirty="0" smtClean="0"/>
              <a:t>.</a:t>
            </a:r>
          </a:p>
          <a:p>
            <a:r>
              <a:rPr lang="it-IT" dirty="0" smtClean="0"/>
              <a:t>In realtà il discorso è profondamente filosofico e riguarda l’eterno dibattito tra </a:t>
            </a:r>
            <a:r>
              <a:rPr lang="it-IT" b="1" dirty="0" smtClean="0"/>
              <a:t>caso</a:t>
            </a:r>
            <a:r>
              <a:rPr lang="it-IT" dirty="0" smtClean="0"/>
              <a:t> e </a:t>
            </a:r>
            <a:r>
              <a:rPr lang="it-IT" b="1" dirty="0" smtClean="0"/>
              <a:t>necessità</a:t>
            </a:r>
            <a:r>
              <a:rPr lang="it-IT" dirty="0" smtClean="0"/>
              <a:t>.</a:t>
            </a:r>
          </a:p>
          <a:p>
            <a:r>
              <a:rPr lang="it-IT" dirty="0" smtClean="0"/>
              <a:t>Se vogliamo, possiamo anche mostrare l’inesistenza del caso…</a:t>
            </a:r>
            <a:endParaRPr lang="it-IT" dirty="0"/>
          </a:p>
        </p:txBody>
      </p:sp>
    </p:spTree>
    <p:extLst>
      <p:ext uri="{BB962C8B-B14F-4D97-AF65-F5344CB8AC3E}">
        <p14:creationId xmlns:p14="http://schemas.microsoft.com/office/powerpoint/2010/main" val="2535974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FIUMI DI INCHIOSTRO</a:t>
            </a:r>
            <a:endParaRPr lang="it-IT" b="1" dirty="0"/>
          </a:p>
        </p:txBody>
      </p:sp>
      <p:sp>
        <p:nvSpPr>
          <p:cNvPr id="3" name="Segnaposto contenuto 2"/>
          <p:cNvSpPr>
            <a:spLocks noGrp="1"/>
          </p:cNvSpPr>
          <p:nvPr>
            <p:ph idx="1"/>
          </p:nvPr>
        </p:nvSpPr>
        <p:spPr/>
        <p:txBody>
          <a:bodyPr/>
          <a:lstStyle/>
          <a:p>
            <a:r>
              <a:rPr lang="it-IT" b="1" dirty="0"/>
              <a:t>Circa il </a:t>
            </a:r>
            <a:r>
              <a:rPr lang="it-IT" b="1" i="1" dirty="0"/>
              <a:t>male</a:t>
            </a:r>
            <a:r>
              <a:rPr lang="it-IT" b="1" dirty="0"/>
              <a:t> si sono spesi fiumi di inchiostro e si sono affaticati grandi intelletti nei millenni, e a volte vanamente</a:t>
            </a:r>
            <a:r>
              <a:rPr lang="it-IT" dirty="0"/>
              <a:t>. Propongo dunque alcune considerazioni su ciò che (il male, appunto) viene considerato da evitarsi da ogni morale umana. Se la privazione del fine è privazione del </a:t>
            </a:r>
            <a:r>
              <a:rPr lang="it-IT" i="1" dirty="0"/>
              <a:t>bene</a:t>
            </a:r>
            <a:r>
              <a:rPr lang="it-IT" dirty="0"/>
              <a:t>, si tratta di quello che intendiamo con la parola </a:t>
            </a:r>
            <a:r>
              <a:rPr lang="it-IT" i="1" dirty="0"/>
              <a:t>male</a:t>
            </a:r>
            <a:r>
              <a:rPr lang="it-IT" dirty="0"/>
              <a:t>.</a:t>
            </a:r>
          </a:p>
          <a:p>
            <a:pPr marL="68580" indent="0">
              <a:buNone/>
            </a:pPr>
            <a:endParaRPr lang="it-IT" dirty="0"/>
          </a:p>
        </p:txBody>
      </p:sp>
    </p:spTree>
    <p:extLst>
      <p:ext uri="{BB962C8B-B14F-4D97-AF65-F5344CB8AC3E}">
        <p14:creationId xmlns:p14="http://schemas.microsoft.com/office/powerpoint/2010/main" val="3033509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PARERE DEL MORALISTA</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a:t>Scrive il p. Sergio Parenti:</a:t>
            </a:r>
          </a:p>
          <a:p>
            <a:r>
              <a:rPr lang="it-IT" dirty="0"/>
              <a:t>"L'agire è compiutezza, perfezione dell'agente. Infatti il raggiungimento del fine è perfezione dell'azione. L'azione poi è perfezione della capacità operativa: bene della vista è vedere. Ma le capacità di agire sono la conseguenza di un modo d'esistere che in esse trova la </a:t>
            </a:r>
            <a:r>
              <a:rPr lang="it-IT" i="1" dirty="0"/>
              <a:t>connaturale</a:t>
            </a:r>
            <a:r>
              <a:rPr lang="it-IT" dirty="0"/>
              <a:t> perfezione e compiutezza, altrimenti si avrebbe qualcosa che non viene attuato e per questo manca.</a:t>
            </a:r>
          </a:p>
        </p:txBody>
      </p:sp>
    </p:spTree>
    <p:extLst>
      <p:ext uri="{BB962C8B-B14F-4D97-AF65-F5344CB8AC3E}">
        <p14:creationId xmlns:p14="http://schemas.microsoft.com/office/powerpoint/2010/main" val="1556508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77500" lnSpcReduction="20000"/>
          </a:bodyPr>
          <a:lstStyle/>
          <a:p>
            <a:r>
              <a:rPr lang="it-IT" i="1" dirty="0"/>
              <a:t>Per rapporto alla natura dell'agente, dunque, parleremo propriamente di privazione</a:t>
            </a:r>
            <a:r>
              <a:rPr lang="it-IT" dirty="0"/>
              <a:t>: cioè essa è negazione in un determinato soggetto, non una qualsiasi negazione. E </a:t>
            </a:r>
            <a:r>
              <a:rPr lang="it-IT" i="1" dirty="0"/>
              <a:t>tale privazione</a:t>
            </a:r>
            <a:r>
              <a:rPr lang="it-IT" dirty="0"/>
              <a:t>, in quanto privazione di un bene connaturale </a:t>
            </a:r>
            <a:r>
              <a:rPr lang="it-IT" i="1" dirty="0"/>
              <a:t>diventa un male</a:t>
            </a:r>
            <a:r>
              <a:rPr lang="it-IT" dirty="0"/>
              <a:t>. Un sasso che non vede, non ha la vista, ma non lo diciamo "privo". Un gatto, invece, se non è capace di vedere, è cieco. Se vi si riflette un poco, ci si accorge che queste denominazioni non sono affatto arbitrarie, ma corrispondono all'uso del linguaggio quotidiano."</a:t>
            </a:r>
          </a:p>
          <a:p>
            <a:r>
              <a:rPr lang="it-IT" dirty="0"/>
              <a:t>Parenti S. </a:t>
            </a:r>
            <a:r>
              <a:rPr lang="it-IT" dirty="0" err="1"/>
              <a:t>o.p.</a:t>
            </a:r>
            <a:r>
              <a:rPr lang="it-IT" dirty="0"/>
              <a:t>, </a:t>
            </a:r>
            <a:r>
              <a:rPr lang="it-IT" i="1" dirty="0"/>
              <a:t>Logica e decisione etica. Tra principi e concretezza</a:t>
            </a:r>
            <a:r>
              <a:rPr lang="it-IT" dirty="0"/>
              <a:t>, pro </a:t>
            </a:r>
            <a:r>
              <a:rPr lang="it-IT" dirty="0" err="1"/>
              <a:t>manuscripto</a:t>
            </a:r>
            <a:r>
              <a:rPr lang="it-IT" dirty="0"/>
              <a:t>, Convento san Domenico, Modena 2002, p. 21</a:t>
            </a:r>
          </a:p>
          <a:p>
            <a:pPr marL="68580" indent="0">
              <a:buNone/>
            </a:pPr>
            <a:endParaRPr lang="it-IT" dirty="0"/>
          </a:p>
        </p:txBody>
      </p:sp>
    </p:spTree>
    <p:extLst>
      <p:ext uri="{BB962C8B-B14F-4D97-AF65-F5344CB8AC3E}">
        <p14:creationId xmlns:p14="http://schemas.microsoft.com/office/powerpoint/2010/main" val="404759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Due dati non di </a:t>
            </a:r>
            <a:r>
              <a:rPr lang="it-IT" b="1" dirty="0" err="1" smtClean="0"/>
              <a:t>fuffa</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smtClean="0"/>
              <a:t>1033 morti sul lavoro in Italia nel 2018, erano 2000 e passa trent’anni fa, con 3 milioni di lavoratori in meno: 21 milioni invece di 24</a:t>
            </a:r>
            <a:r>
              <a:rPr lang="it-IT" dirty="0" smtClean="0"/>
              <a:t>.</a:t>
            </a:r>
          </a:p>
          <a:p>
            <a:r>
              <a:rPr lang="it-IT" b="1" i="1" dirty="0" smtClean="0"/>
              <a:t>New York Times</a:t>
            </a:r>
            <a:r>
              <a:rPr lang="it-IT" dirty="0" smtClean="0"/>
              <a:t>: </a:t>
            </a:r>
            <a:r>
              <a:rPr lang="it-IT" b="1" dirty="0" smtClean="0"/>
              <a:t>diagramma cartesiano degli omicidi in crescita negli ultimi 10 anni; se si esaminano gli ultimi 50 il diagramma è in discesa come sulla </a:t>
            </a:r>
            <a:r>
              <a:rPr lang="it-IT" b="1" dirty="0" err="1" smtClean="0"/>
              <a:t>Streif</a:t>
            </a:r>
            <a:r>
              <a:rPr lang="it-IT" b="1" dirty="0" smtClean="0"/>
              <a:t>:</a:t>
            </a:r>
          </a:p>
          <a:p>
            <a:r>
              <a:rPr lang="it-IT" b="1" dirty="0" smtClean="0"/>
              <a:t>Occorre leggere le statistiche con testa, come insegna Steven </a:t>
            </a:r>
            <a:r>
              <a:rPr lang="it-IT" b="1" dirty="0" err="1" smtClean="0"/>
              <a:t>Pinker</a:t>
            </a:r>
            <a:r>
              <a:rPr lang="it-IT" b="1" dirty="0" smtClean="0"/>
              <a:t> in </a:t>
            </a:r>
            <a:r>
              <a:rPr lang="it-IT" b="1" i="1" dirty="0" smtClean="0"/>
              <a:t>Illuminismo oggi</a:t>
            </a:r>
            <a:endParaRPr lang="it-IT" b="1" i="1" dirty="0"/>
          </a:p>
        </p:txBody>
      </p:sp>
    </p:spTree>
    <p:extLst>
      <p:ext uri="{BB962C8B-B14F-4D97-AF65-F5344CB8AC3E}">
        <p14:creationId xmlns:p14="http://schemas.microsoft.com/office/powerpoint/2010/main" val="1046322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MODI DEL MALE</a:t>
            </a:r>
            <a:endParaRPr lang="it-IT" b="1" dirty="0"/>
          </a:p>
        </p:txBody>
      </p:sp>
      <p:sp>
        <p:nvSpPr>
          <p:cNvPr id="3" name="Segnaposto contenuto 2"/>
          <p:cNvSpPr>
            <a:spLocks noGrp="1"/>
          </p:cNvSpPr>
          <p:nvPr>
            <p:ph idx="1"/>
          </p:nvPr>
        </p:nvSpPr>
        <p:spPr/>
        <p:txBody>
          <a:bodyPr>
            <a:normAutofit fontScale="62500" lnSpcReduction="20000"/>
          </a:bodyPr>
          <a:lstStyle/>
          <a:p>
            <a:r>
              <a:rPr lang="it-IT" dirty="0"/>
              <a:t>Le privazioni dunque sono un "ente di ragione", ma il male in quanto tale può essere definito in qualche modo, magari aiutati da sant'Agostino e san Tommaso:</a:t>
            </a:r>
          </a:p>
          <a:p>
            <a:pPr lvl="0"/>
            <a:r>
              <a:rPr lang="it-IT" dirty="0"/>
              <a:t>il male in sé e per sé non esiste, né è qualcosa nel senso comune di queste parole,</a:t>
            </a:r>
          </a:p>
          <a:p>
            <a:pPr lvl="0"/>
            <a:r>
              <a:rPr lang="it-IT" dirty="0"/>
              <a:t>il fine di ogni cosa o essere è il bene,</a:t>
            </a:r>
          </a:p>
          <a:p>
            <a:pPr lvl="0"/>
            <a:r>
              <a:rPr lang="it-IT" dirty="0"/>
              <a:t>non vi è alcun "sommo male", o dio del male,</a:t>
            </a:r>
          </a:p>
          <a:p>
            <a:pPr lvl="0"/>
            <a:r>
              <a:rPr lang="it-IT" dirty="0"/>
              <a:t>nessuna azione, di per sé, tende al male. Anche in chi agisce deliberatamente, il male, di per sé, è "preterintenzionale" (cioè non è l'oggetto vero del tendere della volontà),</a:t>
            </a:r>
          </a:p>
          <a:p>
            <a:pPr lvl="0"/>
            <a:r>
              <a:rPr lang="it-IT" dirty="0"/>
              <a:t>il male è spiegato e causato da un </a:t>
            </a:r>
            <a:r>
              <a:rPr lang="it-IT" i="1" dirty="0"/>
              <a:t>bene</a:t>
            </a:r>
            <a:r>
              <a:rPr lang="it-IT" dirty="0"/>
              <a:t>,</a:t>
            </a:r>
          </a:p>
          <a:p>
            <a:pPr lvl="0"/>
            <a:r>
              <a:rPr lang="it-IT" dirty="0"/>
              <a:t>il male, di per sé, non causa nulla,</a:t>
            </a:r>
          </a:p>
          <a:p>
            <a:pPr lvl="0"/>
            <a:r>
              <a:rPr lang="it-IT" dirty="0"/>
              <a:t>un male suppone un bene nell'oggetto </a:t>
            </a:r>
            <a:r>
              <a:rPr lang="it-IT" dirty="0" smtClean="0"/>
              <a:t>desiderato…</a:t>
            </a:r>
            <a:endParaRPr lang="it-IT" dirty="0"/>
          </a:p>
          <a:p>
            <a:r>
              <a:rPr lang="it-IT" dirty="0"/>
              <a:t>S. Tommaso d'Aquino, </a:t>
            </a:r>
            <a:r>
              <a:rPr lang="it-IT" i="1" dirty="0"/>
              <a:t>Summa contra </a:t>
            </a:r>
            <a:r>
              <a:rPr lang="it-IT" i="1" dirty="0" err="1"/>
              <a:t>gentiles</a:t>
            </a:r>
            <a:r>
              <a:rPr lang="it-IT" dirty="0"/>
              <a:t>, III libro, </a:t>
            </a:r>
            <a:r>
              <a:rPr lang="it-IT" dirty="0" err="1"/>
              <a:t>capp</a:t>
            </a:r>
            <a:r>
              <a:rPr lang="it-IT" dirty="0"/>
              <a:t>. I - XVI; S. Agostino, </a:t>
            </a:r>
            <a:r>
              <a:rPr lang="it-IT" i="1" dirty="0" err="1"/>
              <a:t>Confessiones</a:t>
            </a:r>
            <a:r>
              <a:rPr lang="it-IT" dirty="0"/>
              <a:t>, </a:t>
            </a:r>
            <a:r>
              <a:rPr lang="it-IT" dirty="0" err="1"/>
              <a:t>lib</a:t>
            </a:r>
            <a:r>
              <a:rPr lang="it-IT" dirty="0"/>
              <a:t>. </a:t>
            </a:r>
            <a:r>
              <a:rPr lang="en-US" dirty="0"/>
              <a:t>VII, cap. XII</a:t>
            </a:r>
            <a:endParaRPr lang="it-IT" dirty="0"/>
          </a:p>
          <a:p>
            <a:pPr marL="68580" indent="0">
              <a:buNone/>
            </a:pPr>
            <a:endParaRPr lang="it-IT" dirty="0"/>
          </a:p>
        </p:txBody>
      </p:sp>
    </p:spTree>
    <p:extLst>
      <p:ext uri="{BB962C8B-B14F-4D97-AF65-F5344CB8AC3E}">
        <p14:creationId xmlns:p14="http://schemas.microsoft.com/office/powerpoint/2010/main" val="995824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a:t>Ancora:</a:t>
            </a:r>
          </a:p>
          <a:p>
            <a:r>
              <a:rPr lang="it-IT" dirty="0"/>
              <a:t>"</a:t>
            </a:r>
            <a:r>
              <a:rPr lang="it-IT" i="1" dirty="0" err="1"/>
              <a:t>Malum</a:t>
            </a:r>
            <a:r>
              <a:rPr lang="it-IT" i="1" dirty="0"/>
              <a:t> in rebus </a:t>
            </a:r>
            <a:r>
              <a:rPr lang="it-IT" i="1" dirty="0" err="1"/>
              <a:t>incidit</a:t>
            </a:r>
            <a:r>
              <a:rPr lang="it-IT" i="1" dirty="0"/>
              <a:t> </a:t>
            </a:r>
            <a:r>
              <a:rPr lang="it-IT" i="1" dirty="0" err="1"/>
              <a:t>praeter</a:t>
            </a:r>
            <a:r>
              <a:rPr lang="it-IT" i="1" dirty="0"/>
              <a:t> </a:t>
            </a:r>
            <a:r>
              <a:rPr lang="it-IT" i="1" dirty="0" err="1"/>
              <a:t>intentionem</a:t>
            </a:r>
            <a:r>
              <a:rPr lang="it-IT" i="1" dirty="0"/>
              <a:t> </a:t>
            </a:r>
            <a:r>
              <a:rPr lang="it-IT" i="1" dirty="0" err="1"/>
              <a:t>agentium</a:t>
            </a:r>
            <a:r>
              <a:rPr lang="it-IT" dirty="0"/>
              <a:t>", cioè, il male capita, nelle cose, indipendentemente dall'intenzione dell'agente. Questo è il senso della </a:t>
            </a:r>
            <a:r>
              <a:rPr lang="it-IT" dirty="0" err="1"/>
              <a:t>preteritenzionalità</a:t>
            </a:r>
            <a:r>
              <a:rPr lang="it-IT" dirty="0"/>
              <a:t> sopra richiamata, che non toglie, beninteso, la responsabilità del soggetto agente.</a:t>
            </a:r>
          </a:p>
          <a:p>
            <a:r>
              <a:rPr lang="it-IT" dirty="0"/>
              <a:t>"</a:t>
            </a:r>
            <a:r>
              <a:rPr lang="it-IT" i="1" dirty="0" err="1"/>
              <a:t>Malum</a:t>
            </a:r>
            <a:r>
              <a:rPr lang="it-IT" i="1" dirty="0"/>
              <a:t> non </a:t>
            </a:r>
            <a:r>
              <a:rPr lang="it-IT" i="1" dirty="0" err="1"/>
              <a:t>causatur</a:t>
            </a:r>
            <a:r>
              <a:rPr lang="it-IT" i="1" dirty="0"/>
              <a:t> </a:t>
            </a:r>
            <a:r>
              <a:rPr lang="it-IT" i="1" dirty="0" err="1"/>
              <a:t>nisi</a:t>
            </a:r>
            <a:r>
              <a:rPr lang="it-IT" i="1" dirty="0"/>
              <a:t> a bono</a:t>
            </a:r>
            <a:r>
              <a:rPr lang="it-IT" dirty="0"/>
              <a:t>", cioè, il male non è causato se non dal bene. Diciamo anche "è colpa della cattiveria", che , allora, </a:t>
            </a:r>
            <a:r>
              <a:rPr lang="it-IT" i="1" dirty="0"/>
              <a:t>causa </a:t>
            </a:r>
            <a:r>
              <a:rPr lang="it-IT" i="1" dirty="0" err="1"/>
              <a:t>deficiens</a:t>
            </a:r>
            <a:r>
              <a:rPr lang="it-IT" dirty="0"/>
              <a:t>, causa che </a:t>
            </a:r>
            <a:r>
              <a:rPr lang="it-IT" dirty="0" err="1"/>
              <a:t>deficita</a:t>
            </a:r>
            <a:r>
              <a:rPr lang="it-IT" dirty="0"/>
              <a:t>, insufficiente, causa-non-efficiente.</a:t>
            </a:r>
          </a:p>
          <a:p>
            <a:r>
              <a:rPr lang="en-US" dirty="0" err="1"/>
              <a:t>Cfr</a:t>
            </a:r>
            <a:r>
              <a:rPr lang="en-US" dirty="0"/>
              <a:t>. san </a:t>
            </a:r>
            <a:r>
              <a:rPr lang="en-US" dirty="0" err="1"/>
              <a:t>Tommaso</a:t>
            </a:r>
            <a:r>
              <a:rPr lang="en-US" dirty="0"/>
              <a:t>, S. Th., I-II</a:t>
            </a:r>
            <a:endParaRPr lang="it-IT" dirty="0"/>
          </a:p>
          <a:p>
            <a:pPr marL="68580" indent="0">
              <a:buNone/>
            </a:pPr>
            <a:endParaRPr lang="it-IT" dirty="0"/>
          </a:p>
        </p:txBody>
      </p:sp>
    </p:spTree>
    <p:extLst>
      <p:ext uri="{BB962C8B-B14F-4D97-AF65-F5344CB8AC3E}">
        <p14:creationId xmlns:p14="http://schemas.microsoft.com/office/powerpoint/2010/main" val="4108740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a:t>"</a:t>
            </a:r>
            <a:r>
              <a:rPr lang="it-IT" i="1" dirty="0" err="1"/>
              <a:t>Malum</a:t>
            </a:r>
            <a:r>
              <a:rPr lang="it-IT" i="1" dirty="0"/>
              <a:t>, </a:t>
            </a:r>
            <a:r>
              <a:rPr lang="it-IT" i="1" dirty="0" err="1"/>
              <a:t>etsi</a:t>
            </a:r>
            <a:r>
              <a:rPr lang="it-IT" i="1" dirty="0"/>
              <a:t> non </a:t>
            </a:r>
            <a:r>
              <a:rPr lang="it-IT" i="1" dirty="0" err="1"/>
              <a:t>sit</a:t>
            </a:r>
            <a:r>
              <a:rPr lang="it-IT" i="1" dirty="0"/>
              <a:t> causa per se, est </a:t>
            </a:r>
            <a:r>
              <a:rPr lang="it-IT" i="1" dirty="0" err="1"/>
              <a:t>tamen</a:t>
            </a:r>
            <a:r>
              <a:rPr lang="it-IT" i="1" dirty="0"/>
              <a:t> causa per </a:t>
            </a:r>
            <a:r>
              <a:rPr lang="it-IT" i="1" dirty="0" err="1"/>
              <a:t>accidens</a:t>
            </a:r>
            <a:r>
              <a:rPr lang="it-IT" i="1" dirty="0"/>
              <a:t>"</a:t>
            </a:r>
            <a:r>
              <a:rPr lang="it-IT" dirty="0"/>
              <a:t>, cioè, il male, anche se di per sé non è una causa, è però una causa "per </a:t>
            </a:r>
            <a:r>
              <a:rPr lang="it-IT" dirty="0" err="1"/>
              <a:t>accidens</a:t>
            </a:r>
            <a:r>
              <a:rPr lang="it-IT" dirty="0"/>
              <a:t>". Si intende che non è una causa propria, ma derivata, come da una goccia fredda deriva benessere al corpo umano nella calura.</a:t>
            </a:r>
          </a:p>
          <a:p>
            <a:r>
              <a:rPr lang="it-IT" dirty="0"/>
              <a:t>"</a:t>
            </a:r>
            <a:r>
              <a:rPr lang="it-IT" i="1" dirty="0" err="1"/>
              <a:t>Omne</a:t>
            </a:r>
            <a:r>
              <a:rPr lang="it-IT" i="1" dirty="0"/>
              <a:t> </a:t>
            </a:r>
            <a:r>
              <a:rPr lang="it-IT" i="1" dirty="0" err="1"/>
              <a:t>malum</a:t>
            </a:r>
            <a:r>
              <a:rPr lang="it-IT" i="1" dirty="0"/>
              <a:t> est in </a:t>
            </a:r>
            <a:r>
              <a:rPr lang="it-IT" i="1" dirty="0" err="1"/>
              <a:t>aliquo</a:t>
            </a:r>
            <a:r>
              <a:rPr lang="it-IT" i="1" dirty="0"/>
              <a:t> bono </a:t>
            </a:r>
            <a:r>
              <a:rPr lang="it-IT" i="1" dirty="0" err="1"/>
              <a:t>fundatum</a:t>
            </a:r>
            <a:r>
              <a:rPr lang="it-IT" i="1" dirty="0"/>
              <a:t>"</a:t>
            </a:r>
            <a:r>
              <a:rPr lang="it-IT" dirty="0"/>
              <a:t>, cioè, ogni male si fonda in qualche bene. E' di immediata intuizione, poiché ogni male, per esistere, deve interferire in un qualche bene.</a:t>
            </a:r>
          </a:p>
          <a:p>
            <a:r>
              <a:rPr lang="it-IT" dirty="0"/>
              <a:t>Ci aiuta in questo difficile e inusitato cammino sant'Agostino:</a:t>
            </a:r>
          </a:p>
          <a:p>
            <a:pPr marL="68580" indent="0">
              <a:buNone/>
            </a:pPr>
            <a:endParaRPr lang="it-IT" dirty="0"/>
          </a:p>
        </p:txBody>
      </p:sp>
    </p:spTree>
    <p:extLst>
      <p:ext uri="{BB962C8B-B14F-4D97-AF65-F5344CB8AC3E}">
        <p14:creationId xmlns:p14="http://schemas.microsoft.com/office/powerpoint/2010/main" val="777135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SANT’AGOSTINO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a:t>"Così mi fu chiaro come le cose che vanno soggette a corruzione, sono buone: poiché, se fossero buone in grado sommo e assoluto, andrebbero esenti da corruzione, e se non fossero buone, non andrebbero soggette a corruzione (...) Giacché la corruzione nuoce, e non potrebbe nuocere se non diminuisse il bene (...) Che se verranno private totalmente del bene, cesseranno affatto di esistere, dacché, se continueranno ad esistere, saranno meglio di prima, perché rimarranno incorruttibili. </a:t>
            </a:r>
          </a:p>
        </p:txBody>
      </p:sp>
    </p:spTree>
    <p:extLst>
      <p:ext uri="{BB962C8B-B14F-4D97-AF65-F5344CB8AC3E}">
        <p14:creationId xmlns:p14="http://schemas.microsoft.com/office/powerpoint/2010/main" val="1198965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a:t>Ora c'è asserzione più mostruosa del dire che le cose che sono state private totalmente del bene, sono migliori? Dunque se saranno private totalmente del bene, cesseranno di esistere; dunque, fintantoché esistono, sono buone; dunque, qualsiasi cosa che esiste, è buona. E il male, di cui cercavo l'origine, non è una sostanza, perché, se fosse una sostanza, sarebbe un bene ... Perciò vidi chiaramente come Tu facesti buone tutte le cose e come, d'altra parte, non esistono sostanze che Tu non abbia fatte".</a:t>
            </a:r>
          </a:p>
          <a:p>
            <a:r>
              <a:rPr lang="en-US" dirty="0" err="1"/>
              <a:t>Confessiones</a:t>
            </a:r>
            <a:r>
              <a:rPr lang="en-US" dirty="0"/>
              <a:t>, lib. </a:t>
            </a:r>
            <a:r>
              <a:rPr lang="it-IT" dirty="0"/>
              <a:t>VII, cap. XII</a:t>
            </a:r>
          </a:p>
          <a:p>
            <a:pPr marL="68580" indent="0">
              <a:buNone/>
            </a:pPr>
            <a:endParaRPr lang="it-IT" dirty="0"/>
          </a:p>
        </p:txBody>
      </p:sp>
    </p:spTree>
    <p:extLst>
      <p:ext uri="{BB962C8B-B14F-4D97-AF65-F5344CB8AC3E}">
        <p14:creationId xmlns:p14="http://schemas.microsoft.com/office/powerpoint/2010/main" val="3100181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MALE E IL… BENE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a:t>Possiamo dunque dedurre con certezza che il male non potrà mai distruggere totalmente il bene, ma che il bene, oltre gli ottimismi di maniera, ma anche evitando ogni pur sotterranea forma di nichilismo o di manicheismo, va perseguito con intelligenza acuta e costante, per orientare la volontà, affinché sia realizzato il fine vero e buono di chi agisce.</a:t>
            </a:r>
          </a:p>
          <a:p>
            <a:r>
              <a:rPr lang="it-IT" dirty="0"/>
              <a:t>Ancora una volta incontriamo i "trascendentali" che si convertono l'uno nell'altro: il bello nel vero e questi  nel bene.</a:t>
            </a:r>
          </a:p>
          <a:p>
            <a:pPr marL="68580" indent="0">
              <a:buNone/>
            </a:pPr>
            <a:endParaRPr lang="it-IT" dirty="0"/>
          </a:p>
        </p:txBody>
      </p:sp>
    </p:spTree>
    <p:extLst>
      <p:ext uri="{BB962C8B-B14F-4D97-AF65-F5344CB8AC3E}">
        <p14:creationId xmlns:p14="http://schemas.microsoft.com/office/powerpoint/2010/main" val="2733303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DEL MALE MORALE</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smtClean="0"/>
              <a:t>Nell'agire </a:t>
            </a:r>
            <a:r>
              <a:rPr lang="it-IT" dirty="0"/>
              <a:t>morale sembra molto strano e quasi paradossale che si affermi che il male è preterintenzionale, dato che il male deve derivare da </a:t>
            </a:r>
            <a:r>
              <a:rPr lang="it-IT" i="1" dirty="0"/>
              <a:t>consapevolezza</a:t>
            </a:r>
            <a:r>
              <a:rPr lang="it-IT" dirty="0"/>
              <a:t> </a:t>
            </a:r>
            <a:r>
              <a:rPr lang="it-IT" i="1" dirty="0"/>
              <a:t>intellettuale</a:t>
            </a:r>
            <a:r>
              <a:rPr lang="it-IT" dirty="0"/>
              <a:t> e </a:t>
            </a:r>
            <a:r>
              <a:rPr lang="it-IT" i="1" dirty="0"/>
              <a:t>consenso</a:t>
            </a:r>
            <a:r>
              <a:rPr lang="it-IT" dirty="0"/>
              <a:t> </a:t>
            </a:r>
            <a:r>
              <a:rPr lang="it-IT" i="1" dirty="0"/>
              <a:t>volitivo</a:t>
            </a:r>
            <a:r>
              <a:rPr lang="it-IT" dirty="0"/>
              <a:t>. La preterintenzionalità, anche nel diritto penale corrente, rappresenta il riconoscimento del male non voluto, ma qui siamo su un terreno diverso dal diritto. Siamo in filosofia morale, o in etica. </a:t>
            </a:r>
          </a:p>
          <a:p>
            <a:r>
              <a:rPr lang="it-IT" dirty="0"/>
              <a:t>Pensiamo agli incidenti stradali: viaggio ad una velocità adeguata rispetto al codice della strada, al mezzo che guido e alle condizioni del traffico e della strada, mi attraversa la strada all'improvviso un pedone, lo investo ed egli muore. Altro sarebbe il senso dell'esempio se, nella stessa situazione, io non avessi rispettato il limite di velocità: sarei stato imputabile almeno di omicidio colposo.</a:t>
            </a:r>
          </a:p>
          <a:p>
            <a:pPr marL="68580" indent="0">
              <a:buNone/>
            </a:pPr>
            <a:endParaRPr lang="it-IT" dirty="0"/>
          </a:p>
        </p:txBody>
      </p:sp>
    </p:spTree>
    <p:extLst>
      <p:ext uri="{BB962C8B-B14F-4D97-AF65-F5344CB8AC3E}">
        <p14:creationId xmlns:p14="http://schemas.microsoft.com/office/powerpoint/2010/main" val="1928657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a:t>L'agire volontario libero è proprio dell'uomo. Ma perché sia così definibile e per determinarne la responsabilità, occorre fare un passo avanti. Dobbiamo cercare un difetto a monte dell'agire.</a:t>
            </a:r>
          </a:p>
          <a:p>
            <a:r>
              <a:rPr lang="it-IT" dirty="0"/>
              <a:t>Se un atto moralmente rilevante dipende da:</a:t>
            </a:r>
          </a:p>
          <a:p>
            <a:pPr lvl="0"/>
            <a:r>
              <a:rPr lang="it-IT" dirty="0"/>
              <a:t>il bene conosciuto,</a:t>
            </a:r>
          </a:p>
          <a:p>
            <a:pPr lvl="0"/>
            <a:r>
              <a:rPr lang="it-IT" dirty="0"/>
              <a:t>la capacità di riconoscerlo,</a:t>
            </a:r>
          </a:p>
          <a:p>
            <a:pPr lvl="0"/>
            <a:r>
              <a:rPr lang="it-IT" dirty="0"/>
              <a:t>la capacità di tendere ad esso, o volontà,</a:t>
            </a:r>
          </a:p>
          <a:p>
            <a:pPr lvl="0"/>
            <a:r>
              <a:rPr lang="it-IT" dirty="0"/>
              <a:t>la capacità di conseguirlo effettivamente, </a:t>
            </a:r>
          </a:p>
          <a:p>
            <a:pPr marL="68580" indent="0">
              <a:buNone/>
            </a:pPr>
            <a:endParaRPr lang="it-IT" dirty="0"/>
          </a:p>
        </p:txBody>
      </p:sp>
    </p:spTree>
    <p:extLst>
      <p:ext uri="{BB962C8B-B14F-4D97-AF65-F5344CB8AC3E}">
        <p14:creationId xmlns:p14="http://schemas.microsoft.com/office/powerpoint/2010/main" val="430100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a:t>dobbiamo convenire che è necessario "purificare" il percorso conoscitivo fino a giungere alla volontà. Ma anch'essa, come facoltà desiderante deve essere esaminata attentamente al fine di escludere che vi siano condizionamenti tali da conculcarne il libero operare. Il </a:t>
            </a:r>
            <a:r>
              <a:rPr lang="it-IT" i="1" dirty="0" err="1"/>
              <a:t>punctum</a:t>
            </a:r>
            <a:r>
              <a:rPr lang="it-IT" dirty="0"/>
              <a:t> </a:t>
            </a:r>
            <a:r>
              <a:rPr lang="it-IT" i="1" dirty="0" err="1"/>
              <a:t>dolens</a:t>
            </a:r>
            <a:r>
              <a:rPr lang="it-IT" dirty="0"/>
              <a:t> è allora il suo </a:t>
            </a:r>
            <a:r>
              <a:rPr lang="it-IT" i="1" dirty="0"/>
              <a:t>rapporto</a:t>
            </a:r>
            <a:r>
              <a:rPr lang="it-IT" dirty="0"/>
              <a:t> con l'</a:t>
            </a:r>
            <a:r>
              <a:rPr lang="it-IT" i="1" dirty="0"/>
              <a:t>intelligenza</a:t>
            </a:r>
            <a:r>
              <a:rPr lang="it-IT" dirty="0"/>
              <a:t>. Chi la esercita veramente (l'intelligenza) deve saper discernere tra i beni, cioè se essi siano ordinati al fine, o meno, del soggetto agente (dell'uomo, in definitiva). Questo è il </a:t>
            </a:r>
            <a:r>
              <a:rPr lang="it-IT" i="1" dirty="0"/>
              <a:t>punto</a:t>
            </a:r>
            <a:r>
              <a:rPr lang="it-IT" dirty="0"/>
              <a:t> </a:t>
            </a:r>
            <a:r>
              <a:rPr lang="it-IT" i="1" dirty="0"/>
              <a:t>dirimente</a:t>
            </a:r>
            <a:r>
              <a:rPr lang="it-IT" dirty="0"/>
              <a:t>, e </a:t>
            </a:r>
            <a:r>
              <a:rPr lang="it-IT" i="1" dirty="0"/>
              <a:t>difficilissimo della morale</a:t>
            </a:r>
            <a:r>
              <a:rPr lang="it-IT" dirty="0"/>
              <a:t>.</a:t>
            </a:r>
          </a:p>
          <a:p>
            <a:pPr marL="68580" indent="0">
              <a:buNone/>
            </a:pPr>
            <a:endParaRPr lang="it-IT" dirty="0"/>
          </a:p>
        </p:txBody>
      </p:sp>
    </p:spTree>
    <p:extLst>
      <p:ext uri="{BB962C8B-B14F-4D97-AF65-F5344CB8AC3E}">
        <p14:creationId xmlns:p14="http://schemas.microsoft.com/office/powerpoint/2010/main" val="3649865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PECCATO è VIOLAZIONE DELL’ORDINE</a:t>
            </a:r>
            <a:endParaRPr lang="it-IT" b="1" dirty="0"/>
          </a:p>
        </p:txBody>
      </p:sp>
      <p:sp>
        <p:nvSpPr>
          <p:cNvPr id="3" name="Segnaposto contenuto 2"/>
          <p:cNvSpPr>
            <a:spLocks noGrp="1"/>
          </p:cNvSpPr>
          <p:nvPr>
            <p:ph idx="1"/>
          </p:nvPr>
        </p:nvSpPr>
        <p:spPr/>
        <p:txBody>
          <a:bodyPr>
            <a:normAutofit fontScale="55000" lnSpcReduction="20000"/>
          </a:bodyPr>
          <a:lstStyle/>
          <a:p>
            <a:r>
              <a:rPr lang="it-IT" dirty="0" smtClean="0"/>
              <a:t>Usiamo </a:t>
            </a:r>
            <a:r>
              <a:rPr lang="it-IT" dirty="0"/>
              <a:t>questo termine teologico anche in etica per capirci meglio. Potremmo anche parlare di </a:t>
            </a:r>
            <a:r>
              <a:rPr lang="it-IT" i="1" dirty="0"/>
              <a:t>violazione</a:t>
            </a:r>
            <a:r>
              <a:rPr lang="it-IT" dirty="0"/>
              <a:t> o di </a:t>
            </a:r>
            <a:r>
              <a:rPr lang="it-IT" i="1" dirty="0"/>
              <a:t>reato</a:t>
            </a:r>
            <a:r>
              <a:rPr lang="it-IT" dirty="0"/>
              <a:t>, ma ci collocheremmo nell'ambito, non distante ma sostanzialmente di altra natura, del diritto. Mentre i termini </a:t>
            </a:r>
            <a:r>
              <a:rPr lang="it-IT" i="1" dirty="0"/>
              <a:t>colpa</a:t>
            </a:r>
            <a:r>
              <a:rPr lang="it-IT" dirty="0"/>
              <a:t> e </a:t>
            </a:r>
            <a:r>
              <a:rPr lang="it-IT" i="1" dirty="0"/>
              <a:t>pena</a:t>
            </a:r>
            <a:r>
              <a:rPr lang="it-IT" dirty="0"/>
              <a:t> sono comuni, alla morale e al diritto. Naturalmente ne parleremo più diffusamente nella sintesi di teologia morale.</a:t>
            </a:r>
          </a:p>
          <a:p>
            <a:r>
              <a:rPr lang="it-IT" dirty="0"/>
              <a:t>Nell'ottica di una vita orientata al fine, il peccato si configura come una </a:t>
            </a:r>
            <a:r>
              <a:rPr lang="it-IT" i="1" dirty="0" err="1"/>
              <a:t>aversio</a:t>
            </a:r>
            <a:r>
              <a:rPr lang="it-IT" i="1" dirty="0"/>
              <a:t> a fine</a:t>
            </a:r>
            <a:r>
              <a:rPr lang="it-IT" dirty="0"/>
              <a:t>, utilizzando il linguaggio agostiniano e </a:t>
            </a:r>
            <a:r>
              <a:rPr lang="it-IT" dirty="0" err="1"/>
              <a:t>tommasiano</a:t>
            </a:r>
            <a:r>
              <a:rPr lang="it-IT" dirty="0"/>
              <a:t>.</a:t>
            </a:r>
          </a:p>
          <a:p>
            <a:r>
              <a:rPr lang="it-IT" dirty="0"/>
              <a:t> </a:t>
            </a:r>
          </a:p>
          <a:p>
            <a:r>
              <a:rPr lang="it-IT" dirty="0" err="1"/>
              <a:t>Lat</a:t>
            </a:r>
            <a:r>
              <a:rPr lang="it-IT" dirty="0"/>
              <a:t>.: una digressione, una fuga, un rifiuto del fine (per cui si è a questo mondo)</a:t>
            </a:r>
          </a:p>
          <a:p>
            <a:r>
              <a:rPr lang="it-IT" dirty="0"/>
              <a:t>Cfr. S. </a:t>
            </a:r>
            <a:r>
              <a:rPr lang="it-IT" dirty="0" err="1"/>
              <a:t>Th</a:t>
            </a:r>
            <a:r>
              <a:rPr lang="it-IT" dirty="0"/>
              <a:t>., I-II, q. 72, a. 5, c: "(...) </a:t>
            </a:r>
            <a:r>
              <a:rPr lang="it-IT" i="1" dirty="0"/>
              <a:t>quando anima </a:t>
            </a:r>
            <a:r>
              <a:rPr lang="it-IT" i="1" dirty="0" err="1"/>
              <a:t>deordinatur</a:t>
            </a:r>
            <a:r>
              <a:rPr lang="it-IT" i="1" dirty="0"/>
              <a:t> per </a:t>
            </a:r>
            <a:r>
              <a:rPr lang="it-IT" i="1" dirty="0" err="1"/>
              <a:t>peccatum</a:t>
            </a:r>
            <a:r>
              <a:rPr lang="it-IT" i="1" dirty="0"/>
              <a:t> </a:t>
            </a:r>
            <a:r>
              <a:rPr lang="it-IT" i="1" dirty="0" err="1"/>
              <a:t>usque</a:t>
            </a:r>
            <a:r>
              <a:rPr lang="it-IT" i="1" dirty="0"/>
              <a:t> ad </a:t>
            </a:r>
            <a:r>
              <a:rPr lang="it-IT" i="1" dirty="0" err="1"/>
              <a:t>aversionem</a:t>
            </a:r>
            <a:r>
              <a:rPr lang="it-IT" i="1" dirty="0"/>
              <a:t> ab ultimo fine, </a:t>
            </a:r>
            <a:r>
              <a:rPr lang="it-IT" i="1" dirty="0" err="1"/>
              <a:t>scilicet</a:t>
            </a:r>
            <a:r>
              <a:rPr lang="it-IT" i="1" dirty="0"/>
              <a:t> Deo, cui </a:t>
            </a:r>
            <a:r>
              <a:rPr lang="it-IT" i="1" dirty="0" err="1"/>
              <a:t>unimur</a:t>
            </a:r>
            <a:r>
              <a:rPr lang="it-IT" i="1" dirty="0"/>
              <a:t> per </a:t>
            </a:r>
            <a:r>
              <a:rPr lang="it-IT" i="1" dirty="0" err="1"/>
              <a:t>caritatem</a:t>
            </a:r>
            <a:r>
              <a:rPr lang="it-IT" i="1" dirty="0"/>
              <a:t>, </a:t>
            </a:r>
            <a:r>
              <a:rPr lang="it-IT" i="1" dirty="0" err="1"/>
              <a:t>tunc</a:t>
            </a:r>
            <a:r>
              <a:rPr lang="it-IT" i="1" dirty="0"/>
              <a:t> est </a:t>
            </a:r>
            <a:r>
              <a:rPr lang="it-IT" i="1" dirty="0" err="1"/>
              <a:t>peccatum</a:t>
            </a:r>
            <a:r>
              <a:rPr lang="it-IT" i="1" dirty="0"/>
              <a:t> mortale: quando vero </a:t>
            </a:r>
            <a:r>
              <a:rPr lang="it-IT" i="1" dirty="0" err="1"/>
              <a:t>fit</a:t>
            </a:r>
            <a:r>
              <a:rPr lang="it-IT" i="1" dirty="0"/>
              <a:t> </a:t>
            </a:r>
            <a:r>
              <a:rPr lang="it-IT" i="1" dirty="0" err="1"/>
              <a:t>deordinatio</a:t>
            </a:r>
            <a:r>
              <a:rPr lang="it-IT" i="1" dirty="0"/>
              <a:t> </a:t>
            </a:r>
            <a:r>
              <a:rPr lang="it-IT" i="1" dirty="0" err="1"/>
              <a:t>citra</a:t>
            </a:r>
            <a:r>
              <a:rPr lang="it-IT" i="1" dirty="0"/>
              <a:t> </a:t>
            </a:r>
            <a:r>
              <a:rPr lang="it-IT" i="1" dirty="0" err="1"/>
              <a:t>aversionem</a:t>
            </a:r>
            <a:r>
              <a:rPr lang="it-IT" i="1" dirty="0"/>
              <a:t> a Deo, </a:t>
            </a:r>
            <a:r>
              <a:rPr lang="it-IT" i="1" dirty="0" err="1"/>
              <a:t>tunc</a:t>
            </a:r>
            <a:r>
              <a:rPr lang="it-IT" i="1" dirty="0"/>
              <a:t> est </a:t>
            </a:r>
            <a:r>
              <a:rPr lang="it-IT" i="1" dirty="0" err="1"/>
              <a:t>peccatum</a:t>
            </a:r>
            <a:r>
              <a:rPr lang="it-IT" i="1" dirty="0"/>
              <a:t> veniale</a:t>
            </a:r>
            <a:r>
              <a:rPr lang="it-IT" dirty="0"/>
              <a:t>", cioè, quando l'anima si disordina per mezzo del peccato fino a porsi in avversione al fine ultimo, cioè a Dio, vi è peccato mortale: quando invero non si tratta di una vera avversione a Dio, allora vi è </a:t>
            </a:r>
            <a:r>
              <a:rPr lang="it-IT" dirty="0" err="1"/>
              <a:t>paccato</a:t>
            </a:r>
            <a:r>
              <a:rPr lang="it-IT" dirty="0"/>
              <a:t> veniale; Cfr. anche ibidem, q. 74, a. 9, c.; q. 7, a. 8, c.; q. 87, a. 5, ad 1um.</a:t>
            </a:r>
          </a:p>
          <a:p>
            <a:pPr marL="68580" indent="0">
              <a:buNone/>
            </a:pPr>
            <a:endParaRPr lang="it-IT" dirty="0"/>
          </a:p>
        </p:txBody>
      </p:sp>
    </p:spTree>
    <p:extLst>
      <p:ext uri="{BB962C8B-B14F-4D97-AF65-F5344CB8AC3E}">
        <p14:creationId xmlns:p14="http://schemas.microsoft.com/office/powerpoint/2010/main" val="445061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Superficialità diffusa </a:t>
            </a:r>
            <a:br>
              <a:rPr lang="it-IT" b="1" dirty="0" smtClean="0"/>
            </a:br>
            <a:r>
              <a:rPr lang="it-IT" b="1" dirty="0" smtClean="0"/>
              <a:t>e desolante </a:t>
            </a:r>
            <a:endParaRPr lang="it-IT" b="1" dirty="0"/>
          </a:p>
        </p:txBody>
      </p:sp>
      <p:sp>
        <p:nvSpPr>
          <p:cNvPr id="3" name="Segnaposto contenuto 2"/>
          <p:cNvSpPr>
            <a:spLocks noGrp="1"/>
          </p:cNvSpPr>
          <p:nvPr>
            <p:ph idx="1"/>
          </p:nvPr>
        </p:nvSpPr>
        <p:spPr/>
        <p:txBody>
          <a:bodyPr>
            <a:normAutofit lnSpcReduction="10000"/>
          </a:bodyPr>
          <a:lstStyle/>
          <a:p>
            <a:r>
              <a:rPr lang="it-IT" b="1" dirty="0" smtClean="0"/>
              <a:t>Non si o no T.A.V.</a:t>
            </a:r>
            <a:r>
              <a:rPr lang="it-IT" dirty="0" smtClean="0"/>
              <a:t>, ma </a:t>
            </a:r>
            <a:r>
              <a:rPr lang="it-IT" b="1" dirty="0" smtClean="0"/>
              <a:t>la</a:t>
            </a:r>
            <a:r>
              <a:rPr lang="it-IT" dirty="0" smtClean="0"/>
              <a:t>, </a:t>
            </a:r>
            <a:r>
              <a:rPr lang="it-IT" b="1" dirty="0" smtClean="0"/>
              <a:t>della T.A.V.</a:t>
            </a:r>
            <a:r>
              <a:rPr lang="it-IT" dirty="0" smtClean="0"/>
              <a:t>,</a:t>
            </a:r>
          </a:p>
          <a:p>
            <a:r>
              <a:rPr lang="it-IT" b="1" dirty="0" smtClean="0"/>
              <a:t>Nessuno, o quasi si accorge che è un sostantivo maschile, cioè il T.A.V., del T.A.V., e così via mediatizzando, e molti </a:t>
            </a:r>
            <a:r>
              <a:rPr lang="it-IT" b="1" dirty="0" err="1" smtClean="0"/>
              <a:t>surfano</a:t>
            </a:r>
            <a:r>
              <a:rPr lang="it-IT" b="1" dirty="0" smtClean="0"/>
              <a:t> sull’orlo del caos…</a:t>
            </a:r>
          </a:p>
          <a:p>
            <a:r>
              <a:rPr lang="it-IT" b="1" dirty="0" smtClean="0"/>
              <a:t>Ho provato a parlarne con 10 persone e solo 1 mi ha trattato l’acronimo al maschile…</a:t>
            </a:r>
          </a:p>
          <a:p>
            <a:r>
              <a:rPr lang="it-IT" b="1" dirty="0" smtClean="0"/>
              <a:t>Importante? Boh…</a:t>
            </a:r>
            <a:endParaRPr lang="it-IT" b="1" dirty="0"/>
          </a:p>
        </p:txBody>
      </p:sp>
    </p:spTree>
    <p:extLst>
      <p:ext uri="{BB962C8B-B14F-4D97-AF65-F5344CB8AC3E}">
        <p14:creationId xmlns:p14="http://schemas.microsoft.com/office/powerpoint/2010/main" val="1504695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 ESEMPIO</a:t>
            </a:r>
            <a:endParaRPr lang="it-IT" b="1" dirty="0"/>
          </a:p>
        </p:txBody>
      </p:sp>
      <p:sp>
        <p:nvSpPr>
          <p:cNvPr id="3" name="Segnaposto contenuto 2"/>
          <p:cNvSpPr>
            <a:spLocks noGrp="1"/>
          </p:cNvSpPr>
          <p:nvPr>
            <p:ph idx="1"/>
          </p:nvPr>
        </p:nvSpPr>
        <p:spPr/>
        <p:txBody>
          <a:bodyPr>
            <a:normAutofit fontScale="92500"/>
          </a:bodyPr>
          <a:lstStyle/>
          <a:p>
            <a:r>
              <a:rPr lang="it-IT" dirty="0"/>
              <a:t>Pensiamo agli incidenti stradali: viaggio ad una velocità adeguata rispetto al codice della strada, al mezzo che guido e alle condizioni del traffico e della strada, mi attraversa la strada all'improvviso un pedone, lo investo ed egli muore. Altro sarebbe il senso dell'esempio se, nella stessa situazione, io non avessi rispettato il limite di velocità: sarei stato imputabile almeno di omicidio colposo.</a:t>
            </a:r>
          </a:p>
          <a:p>
            <a:pPr marL="68580" indent="0">
              <a:buNone/>
            </a:pPr>
            <a:endParaRPr lang="it-IT" dirty="0"/>
          </a:p>
        </p:txBody>
      </p:sp>
    </p:spTree>
    <p:extLst>
      <p:ext uri="{BB962C8B-B14F-4D97-AF65-F5344CB8AC3E}">
        <p14:creationId xmlns:p14="http://schemas.microsoft.com/office/powerpoint/2010/main" val="1117641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MALE, IL VIZIO, LA COLPA, </a:t>
            </a:r>
            <a:br>
              <a:rPr lang="it-IT" b="1" dirty="0" smtClean="0"/>
            </a:br>
            <a:r>
              <a:rPr lang="it-IT" b="1" dirty="0" smtClean="0"/>
              <a:t>IL PECCATO</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Secondo </a:t>
            </a:r>
            <a:r>
              <a:rPr lang="it-IT" dirty="0"/>
              <a:t>la comune accezione il male è il contrario del bene, cioè si oppone al bene come un qualche cosa che lo impedisce o lo contrasta, per un'immediata intuizione dell'atto umano come non buono. Si può dire che si tratta di un significato accettabile, anche se incompleto, perché del male, come dei correlati concetti filosofici, etici, religiosi e giuridici citati nel titolo, si possono e si debbono chiarire anche altre dimensioni. Più precisamente, vi è opposizione di contraddizione tra virtù e vizio, cioè gli </a:t>
            </a:r>
            <a:r>
              <a:rPr lang="it-IT" i="1" dirty="0"/>
              <a:t>habitus</a:t>
            </a:r>
            <a:r>
              <a:rPr lang="it-IT" dirty="0"/>
              <a:t> (disposizione stabile dell'animo umano orientata al bene o al male), che fondano le azioni umane rispettivamente buone o di malizia. </a:t>
            </a:r>
          </a:p>
        </p:txBody>
      </p:sp>
    </p:spTree>
    <p:extLst>
      <p:ext uri="{BB962C8B-B14F-4D97-AF65-F5344CB8AC3E}">
        <p14:creationId xmlns:p14="http://schemas.microsoft.com/office/powerpoint/2010/main" val="3774719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LEGGE NATURALE</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a:t>Possiamo dire che l'idea del male è presente nella legge naturale che ogni uomo ha inscritto nel "cuore", così come è nozione ammessa in tutte le culture, filosofie e religioni. Nel manicheismo, filosofia religiosa proveniente dall'altopiano iranico e molto diffusa ai tempi del primo cristianesimo, insieme con lo zoroastrismo e il mazdeismo, vi è  una concezione talmente dualistica della realtà, che prevede perfino l'esistenza, accanto a un Principio o Dio del Bene, di un Principio del male, che così condizionerebbe la volontà umana piegandola al male stesso. </a:t>
            </a:r>
            <a:r>
              <a:rPr lang="it-IT" i="1" dirty="0"/>
              <a:t>Cuore</a:t>
            </a:r>
            <a:r>
              <a:rPr lang="it-IT" dirty="0"/>
              <a:t> è qui inteso secondo il significato semitico di "centro della persona".</a:t>
            </a:r>
          </a:p>
          <a:p>
            <a:r>
              <a:rPr lang="it-IT" dirty="0"/>
              <a:t>da Mani, sapiente e sacerdote iranico, III-IV sec. d. C.  </a:t>
            </a:r>
          </a:p>
          <a:p>
            <a:pPr marL="68580" indent="0">
              <a:buNone/>
            </a:pPr>
            <a:endParaRPr lang="it-IT" dirty="0"/>
          </a:p>
        </p:txBody>
      </p:sp>
    </p:spTree>
    <p:extLst>
      <p:ext uri="{BB962C8B-B14F-4D97-AF65-F5344CB8AC3E}">
        <p14:creationId xmlns:p14="http://schemas.microsoft.com/office/powerpoint/2010/main" val="1541741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PENSIERO SUCCESSIVO</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a:t>Dopo Aristotele, che sarà recuperato prima da Boezio e successivamente da San Tommaso, l'analisi più approfondita sulla questione del male viene filosoficamente sviluppata da Sant'Agostino. Il Dottore d'Ippona, partendo dalle giovanili posizioni manichee, che forse nel substrato del suo pensiero conserverà a lungo, tratteggia un'analisi sul principio del male il quale costituirà in seguito la base, sia per il pensiero morale di Tommaso, sia per la riflessione moderna e contemporanea. Sant'Agostino concepisce il male secondo tre gradi o dimensioni: il male metafisico, il male morale e il male fisico, reciprocamente in qualche modo collegati e interdipendenti. sia nella linea neo-tomista di un Maritain o di un padre Fabro, sia nella linea </a:t>
            </a:r>
            <a:r>
              <a:rPr lang="it-IT" dirty="0" err="1"/>
              <a:t>induzionista</a:t>
            </a:r>
            <a:r>
              <a:rPr lang="it-IT" dirty="0"/>
              <a:t>-riflessiva  di Cartesio, Kant, </a:t>
            </a:r>
            <a:r>
              <a:rPr lang="it-IT" dirty="0" err="1"/>
              <a:t>Husserl</a:t>
            </a:r>
            <a:r>
              <a:rPr lang="it-IT" dirty="0"/>
              <a:t>, </a:t>
            </a:r>
            <a:r>
              <a:rPr lang="it-IT" dirty="0" err="1"/>
              <a:t>Heidegger</a:t>
            </a:r>
            <a:r>
              <a:rPr lang="it-IT" dirty="0"/>
              <a:t>, Edith Stein, ma anche dello stesso Sartre.</a:t>
            </a:r>
          </a:p>
          <a:p>
            <a:pPr marL="68580" indent="0">
              <a:buNone/>
            </a:pPr>
            <a:endParaRPr lang="it-IT" dirty="0"/>
          </a:p>
        </p:txBody>
      </p:sp>
    </p:spTree>
    <p:extLst>
      <p:ext uri="{BB962C8B-B14F-4D97-AF65-F5344CB8AC3E}">
        <p14:creationId xmlns:p14="http://schemas.microsoft.com/office/powerpoint/2010/main" val="1781858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LINGUAGGIO SUL MALE</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a:t>Attenzione, però, al linguaggio, che è strettamente filosofico: il male metafisico è l'"imperfezione", nel senso che ogni </a:t>
            </a:r>
            <a:r>
              <a:rPr lang="it-IT" i="1" dirty="0"/>
              <a:t>res</a:t>
            </a:r>
            <a:r>
              <a:rPr lang="it-IT" dirty="0"/>
              <a:t> umana, ogni atto umano, ogni modo dell'"essere" (nella duplice accezione di </a:t>
            </a:r>
            <a:r>
              <a:rPr lang="it-IT" i="1" dirty="0"/>
              <a:t>infinito sostantivo</a:t>
            </a:r>
            <a:r>
              <a:rPr lang="it-IT" dirty="0"/>
              <a:t> e di </a:t>
            </a:r>
            <a:r>
              <a:rPr lang="it-IT" i="1" dirty="0"/>
              <a:t>principio di analogia</a:t>
            </a:r>
            <a:r>
              <a:rPr lang="it-IT" dirty="0"/>
              <a:t>) umano, è limitato, defettibile, perfettibile, incompleto, o errato, colpevole, e via dicendo. E dunque, in questo senso il male </a:t>
            </a:r>
            <a:r>
              <a:rPr lang="it-IT" dirty="0" err="1"/>
              <a:t>é</a:t>
            </a:r>
            <a:r>
              <a:rPr lang="it-IT" dirty="0"/>
              <a:t> da intendersi come "non essere", come deficienza di bene. Il male metafisico è quindi un "non essere" oggettivo, ineliminabile, appartenendo esso alla stessa natura delle cose umane.</a:t>
            </a:r>
          </a:p>
        </p:txBody>
      </p:sp>
    </p:spTree>
    <p:extLst>
      <p:ext uri="{BB962C8B-B14F-4D97-AF65-F5344CB8AC3E}">
        <p14:creationId xmlns:p14="http://schemas.microsoft.com/office/powerpoint/2010/main" val="1722137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ANCORA SUL MALE MORALE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Vi è poi il male morale, che è quello che più interessa le azioni umane. Il male morale è il non conformare l'agire pratico alla legge naturale, che è conforme alla legge divina. Fin qui il filosofo africano. Più ancora San Tommaso, soprattutto nella Somma teologica, sviluppa la morale delle virtù, riprendendo Agostino nello schema delle Etiche aristoteliche (soprattutto la </a:t>
            </a:r>
            <a:r>
              <a:rPr lang="it-IT" i="1" dirty="0" err="1"/>
              <a:t>Nicomachea</a:t>
            </a:r>
            <a:r>
              <a:rPr lang="it-IT" dirty="0"/>
              <a:t>), e sostenendo che, se la volontà umana si conforma all'intelletto delle cose, non può non agire virtuosamente, guidata dalla prudenza, la quale sovrintende alle altre virtù (oggi diremmo valori o qualità). </a:t>
            </a:r>
          </a:p>
          <a:p>
            <a:r>
              <a:rPr lang="it-IT" dirty="0"/>
              <a:t>come </a:t>
            </a:r>
            <a:r>
              <a:rPr lang="it-IT" i="1" dirty="0" err="1"/>
              <a:t>recta</a:t>
            </a:r>
            <a:r>
              <a:rPr lang="it-IT" i="1" dirty="0"/>
              <a:t> ratio </a:t>
            </a:r>
            <a:r>
              <a:rPr lang="it-IT" i="1" dirty="0" err="1"/>
              <a:t>agibilium</a:t>
            </a:r>
            <a:r>
              <a:rPr lang="it-IT" dirty="0"/>
              <a:t>, retta ragione delle cose da </a:t>
            </a:r>
            <a:r>
              <a:rPr lang="it-IT" dirty="0" smtClean="0"/>
              <a:t>farsi.</a:t>
            </a:r>
            <a:endParaRPr lang="it-IT" dirty="0"/>
          </a:p>
        </p:txBody>
      </p:sp>
    </p:spTree>
    <p:extLst>
      <p:ext uri="{BB962C8B-B14F-4D97-AF65-F5344CB8AC3E}">
        <p14:creationId xmlns:p14="http://schemas.microsoft.com/office/powerpoint/2010/main" val="4180120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IDEM</a:t>
            </a:r>
            <a:endParaRPr lang="it-IT" b="1" dirty="0"/>
          </a:p>
        </p:txBody>
      </p:sp>
      <p:sp>
        <p:nvSpPr>
          <p:cNvPr id="3" name="Segnaposto contenuto 2"/>
          <p:cNvSpPr>
            <a:spLocks noGrp="1"/>
          </p:cNvSpPr>
          <p:nvPr>
            <p:ph idx="1"/>
          </p:nvPr>
        </p:nvSpPr>
        <p:spPr/>
        <p:txBody>
          <a:bodyPr>
            <a:normAutofit fontScale="62500" lnSpcReduction="20000"/>
          </a:bodyPr>
          <a:lstStyle/>
          <a:p>
            <a:r>
              <a:rPr lang="it-IT" dirty="0"/>
              <a:t>E' una visione un po' strana, forse, per la contemporaneità, dove contendono una morale dell'obbligo, della colpa e del peccato, e una morale, spesso amorale, del relativo e del contingente. Il male morale, dunque, per Agostino suppone la colpa e il peccato, che è un "mancare" verso Dio e verso il prossimo. Suppone una responsabilità che è insita nell'umano libero arbitrio. In altre parole, Dio non impedisce il male, pur conoscendolo nella sua prescienza, perché all'uomo è data </a:t>
            </a:r>
            <a:r>
              <a:rPr lang="it-IT" dirty="0" err="1"/>
              <a:t>costitutivamente</a:t>
            </a:r>
            <a:r>
              <a:rPr lang="it-IT" dirty="0"/>
              <a:t> la libertà di scelta. Vi è infine il male fisico, la malattia, la sofferenza in tutti i suoi gradi, che appartengono al modo d'essere del vivente (le piante), sensibile (gli animali), sensibile e razionale (l'uomo), che sono imperfetti e mortali. Cfr. l' impostazione neo-radicale, che è un po' oggi, purtroppo, trasversale, nelle sinistre politiche e anche nella destra tecnocratica.</a:t>
            </a:r>
          </a:p>
          <a:p>
            <a:r>
              <a:rPr lang="it-IT" dirty="0"/>
              <a:t>Cfr. anche B. </a:t>
            </a:r>
            <a:r>
              <a:rPr lang="it-IT" dirty="0" err="1"/>
              <a:t>Ochino</a:t>
            </a:r>
            <a:r>
              <a:rPr lang="it-IT" dirty="0"/>
              <a:t>, </a:t>
            </a:r>
            <a:r>
              <a:rPr lang="it-IT" i="1" dirty="0"/>
              <a:t>Laberinti del libero arbitrio</a:t>
            </a:r>
            <a:r>
              <a:rPr lang="it-IT" dirty="0"/>
              <a:t>, a cura di M. Bracali, ed. Leo S. </a:t>
            </a:r>
            <a:r>
              <a:rPr lang="it-IT" dirty="0" err="1"/>
              <a:t>Olschki</a:t>
            </a:r>
            <a:r>
              <a:rPr lang="it-IT" dirty="0"/>
              <a:t>, Firenze 2004</a:t>
            </a:r>
          </a:p>
          <a:p>
            <a:pPr marL="68580" indent="0">
              <a:buNone/>
            </a:pPr>
            <a:endParaRPr lang="it-IT" dirty="0"/>
          </a:p>
        </p:txBody>
      </p:sp>
    </p:spTree>
    <p:extLst>
      <p:ext uri="{BB962C8B-B14F-4D97-AF65-F5344CB8AC3E}">
        <p14:creationId xmlns:p14="http://schemas.microsoft.com/office/powerpoint/2010/main" val="2538057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MALE FISICO</a:t>
            </a:r>
            <a:endParaRPr lang="it-IT" b="1" dirty="0"/>
          </a:p>
        </p:txBody>
      </p:sp>
      <p:sp>
        <p:nvSpPr>
          <p:cNvPr id="3" name="Segnaposto contenuto 2"/>
          <p:cNvSpPr>
            <a:spLocks noGrp="1"/>
          </p:cNvSpPr>
          <p:nvPr>
            <p:ph idx="1"/>
          </p:nvPr>
        </p:nvSpPr>
        <p:spPr/>
        <p:txBody>
          <a:bodyPr>
            <a:normAutofit fontScale="92500"/>
          </a:bodyPr>
          <a:lstStyle/>
          <a:p>
            <a:r>
              <a:rPr lang="it-IT" dirty="0"/>
              <a:t>Nell'uomo, il male fisico può essere anche inteso come conseguenza del male morale, ma senza che fra i due mali vi sia un rapporto di causa-effetto. Ciò è particolarmente evidente nei mali dello spirito, nelle sofferenze interiori, nelle somatizzazioni dei sensi di colpa (qui non intesi come nevrotizzazioni), che non sono semplicemente da rimuovere, ma bisogna verificarli alla luce della coscienza morale.</a:t>
            </a:r>
          </a:p>
          <a:p>
            <a:pPr marL="68580" indent="0">
              <a:buNone/>
            </a:pPr>
            <a:endParaRPr lang="it-IT" dirty="0"/>
          </a:p>
        </p:txBody>
      </p:sp>
    </p:spTree>
    <p:extLst>
      <p:ext uri="{BB962C8B-B14F-4D97-AF65-F5344CB8AC3E}">
        <p14:creationId xmlns:p14="http://schemas.microsoft.com/office/powerpoint/2010/main" val="1165201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PECCATO</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a:t>Per ciò che concerne il peccato, il quale presuppone la colpa derivante dal libero esercizio della volontà, si può dire che si tratta di un principio di valutazione morale, che lede la natura, la coscienza, e la "legge", e che è presente in ambedue le Tradizioni cui fa riferimento la nostra cultura e la nostra scienza etica, sia quella greco-latina, sia quella giudaica. Nella Bibbia, i cui principali significati si trovano nelle aree semantiche di infedeltà (</a:t>
            </a:r>
            <a:r>
              <a:rPr lang="it-IT" i="1" dirty="0" err="1"/>
              <a:t>mà'al</a:t>
            </a:r>
            <a:r>
              <a:rPr lang="it-IT" dirty="0"/>
              <a:t>), di "</a:t>
            </a:r>
            <a:r>
              <a:rPr lang="it-IT" dirty="0" err="1"/>
              <a:t>oltrepassamento</a:t>
            </a:r>
            <a:r>
              <a:rPr lang="it-IT" dirty="0"/>
              <a:t>" (</a:t>
            </a:r>
            <a:r>
              <a:rPr lang="it-IT" i="1" dirty="0" err="1"/>
              <a:t>àbar</a:t>
            </a:r>
            <a:r>
              <a:rPr lang="it-IT" dirty="0"/>
              <a:t>), e ingiustizia-violenza (</a:t>
            </a:r>
            <a:r>
              <a:rPr lang="it-IT" i="1" dirty="0" err="1"/>
              <a:t>àwel</a:t>
            </a:r>
            <a:r>
              <a:rPr lang="it-IT" dirty="0"/>
              <a:t>), ma vi è anche il concetto generale del peccato come di un senso di fallimento (</a:t>
            </a:r>
            <a:r>
              <a:rPr lang="it-IT" i="1" dirty="0" err="1"/>
              <a:t>àwòn</a:t>
            </a:r>
            <a:r>
              <a:rPr lang="it-IT" dirty="0"/>
              <a:t>, letteralmente: mancare il bersaglio). Cfr. ad esempio Esodo 23, 21 e Isaia 1, 2) il riferimento al peccato è verbalmente amplissimo, constando di oltre trenta etimi (ebraico - aramaici).</a:t>
            </a:r>
          </a:p>
          <a:p>
            <a:pPr marL="68580" indent="0">
              <a:buNone/>
            </a:pPr>
            <a:endParaRPr lang="it-IT" dirty="0"/>
          </a:p>
        </p:txBody>
      </p:sp>
    </p:spTree>
    <p:extLst>
      <p:ext uri="{BB962C8B-B14F-4D97-AF65-F5344CB8AC3E}">
        <p14:creationId xmlns:p14="http://schemas.microsoft.com/office/powerpoint/2010/main" val="2592076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COLPA</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Nei Vangeli sinottici e di san Giovanni, e in san Paolo (specialmente nella Lettera ai Romani), i lessemi greci rinviano a concetti e significati analoghi, </a:t>
            </a:r>
            <a:r>
              <a:rPr lang="it-IT" dirty="0" err="1"/>
              <a:t>poichè</a:t>
            </a:r>
            <a:r>
              <a:rPr lang="it-IT" dirty="0"/>
              <a:t>, per ingiustizia troviamo </a:t>
            </a:r>
            <a:r>
              <a:rPr lang="it-IT" i="1" dirty="0" err="1"/>
              <a:t>adichìa</a:t>
            </a:r>
            <a:r>
              <a:rPr lang="it-IT" dirty="0"/>
              <a:t> - </a:t>
            </a:r>
            <a:r>
              <a:rPr lang="it-IT" i="1" dirty="0" smtClean="0">
                <a:sym typeface="Symbol"/>
              </a:rPr>
              <a:t></a:t>
            </a:r>
            <a:r>
              <a:rPr lang="it-IT" i="1" dirty="0" smtClean="0">
                <a:latin typeface="Times New Roman"/>
                <a:cs typeface="Times New Roman"/>
                <a:sym typeface="Symbol"/>
              </a:rPr>
              <a:t>͗</a:t>
            </a:r>
            <a:r>
              <a:rPr lang="it-IT" i="1" dirty="0" smtClean="0">
                <a:sym typeface="Symbol"/>
              </a:rPr>
              <a:t></a:t>
            </a:r>
            <a:r>
              <a:rPr lang="el-GR" dirty="0" smtClean="0">
                <a:latin typeface="Times New Roman"/>
                <a:cs typeface="Times New Roman"/>
                <a:sym typeface="Symbol"/>
              </a:rPr>
              <a:t>ί</a:t>
            </a:r>
            <a:r>
              <a:rPr lang="it-IT" dirty="0" smtClean="0">
                <a:sym typeface="Symbol"/>
              </a:rPr>
              <a:t></a:t>
            </a:r>
            <a:r>
              <a:rPr lang="it-IT" i="1" dirty="0" smtClean="0"/>
              <a:t> </a:t>
            </a:r>
            <a:r>
              <a:rPr lang="it-IT" dirty="0"/>
              <a:t>(dalla radice di </a:t>
            </a:r>
            <a:r>
              <a:rPr lang="it-IT" i="1" dirty="0" err="1"/>
              <a:t>dikaiusìne</a:t>
            </a:r>
            <a:r>
              <a:rPr lang="it-IT" i="1" dirty="0"/>
              <a:t> - </a:t>
            </a:r>
            <a:r>
              <a:rPr lang="it-IT" i="1" dirty="0" smtClean="0">
                <a:sym typeface="Symbol"/>
              </a:rPr>
              <a:t></a:t>
            </a:r>
            <a:r>
              <a:rPr lang="el-GR" dirty="0" smtClean="0">
                <a:latin typeface="Times New Roman"/>
                <a:cs typeface="Times New Roman"/>
                <a:sym typeface="Symbol"/>
              </a:rPr>
              <a:t>ύ</a:t>
            </a:r>
            <a:r>
              <a:rPr lang="it-IT" dirty="0" smtClean="0">
                <a:sym typeface="Symbol"/>
              </a:rPr>
              <a:t></a:t>
            </a:r>
            <a:r>
              <a:rPr lang="it-IT" dirty="0"/>
              <a:t>, giustizia), e </a:t>
            </a:r>
            <a:r>
              <a:rPr lang="it-IT" i="1" dirty="0" err="1"/>
              <a:t>amartìa</a:t>
            </a:r>
            <a:r>
              <a:rPr lang="it-IT" i="1" dirty="0"/>
              <a:t> - </a:t>
            </a:r>
            <a:r>
              <a:rPr lang="it-IT" i="1" dirty="0" smtClean="0">
                <a:sym typeface="Symbol"/>
              </a:rPr>
              <a:t></a:t>
            </a:r>
            <a:r>
              <a:rPr lang="it-IT" i="1" dirty="0" smtClean="0">
                <a:latin typeface="Times New Roman"/>
                <a:cs typeface="Times New Roman"/>
                <a:sym typeface="Symbol"/>
              </a:rPr>
              <a:t>͗</a:t>
            </a:r>
            <a:r>
              <a:rPr lang="it-IT" i="1" dirty="0" smtClean="0">
                <a:sym typeface="Symbol"/>
              </a:rPr>
              <a:t></a:t>
            </a:r>
            <a:r>
              <a:rPr lang="el-GR" i="1" dirty="0" smtClean="0">
                <a:latin typeface="Times New Roman"/>
                <a:cs typeface="Times New Roman"/>
                <a:sym typeface="Symbol"/>
              </a:rPr>
              <a:t>ί</a:t>
            </a:r>
            <a:r>
              <a:rPr lang="it-IT" i="1" dirty="0" smtClean="0">
                <a:sym typeface="Symbol"/>
              </a:rPr>
              <a:t></a:t>
            </a:r>
            <a:r>
              <a:rPr lang="it-IT" dirty="0" smtClean="0"/>
              <a:t> </a:t>
            </a:r>
            <a:r>
              <a:rPr lang="it-IT" dirty="0"/>
              <a:t>per peccato di infedeltà. Nell'etica greca e latina (Platone, Aristotele, Seneca, Marco </a:t>
            </a:r>
            <a:r>
              <a:rPr lang="it-IT" dirty="0" err="1"/>
              <a:t>Varrone</a:t>
            </a:r>
            <a:r>
              <a:rPr lang="it-IT" dirty="0"/>
              <a:t>, Cicerone, Marco Aurelio) così ben studiata da Agostino e Tommaso, troviamo, sia pure senza la dimensione soprannaturale della rivelazione cristiana, un'impostazione che possiede ampie corrispondenze soprattutto nell'ambito morale connotato dall'azione delle virtù e degli opposti vizi.</a:t>
            </a:r>
          </a:p>
        </p:txBody>
      </p:sp>
    </p:spTree>
    <p:extLst>
      <p:ext uri="{BB962C8B-B14F-4D97-AF65-F5344CB8AC3E}">
        <p14:creationId xmlns:p14="http://schemas.microsoft.com/office/powerpoint/2010/main" val="681421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male dell’ideologismo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In tema di sicurezza del lavoro forse l’atteggiamento intellettuale e morale più pericoloso e dannoso è l’</a:t>
            </a:r>
            <a:r>
              <a:rPr lang="it-IT" b="1" dirty="0" smtClean="0"/>
              <a:t>ideologismo</a:t>
            </a:r>
            <a:r>
              <a:rPr lang="it-IT" dirty="0" smtClean="0"/>
              <a:t>.</a:t>
            </a:r>
          </a:p>
          <a:p>
            <a:r>
              <a:rPr lang="it-IT" b="1" dirty="0" smtClean="0"/>
              <a:t>A volte ho l’impressione che, dai </a:t>
            </a:r>
            <a:r>
              <a:rPr lang="it-IT" b="1" i="1" dirty="0" smtClean="0"/>
              <a:t>media</a:t>
            </a:r>
            <a:r>
              <a:rPr lang="it-IT" b="1" dirty="0" smtClean="0"/>
              <a:t> agli istituti di vigilanza, l’idea sottesa dei comportamenti e degli scritti, sia che le aziende, se possono, evitano di investire il giusto in sicurezza e ambiente, ma non mi pare sia così</a:t>
            </a:r>
            <a:r>
              <a:rPr lang="it-IT" dirty="0" smtClean="0"/>
              <a:t>.</a:t>
            </a:r>
          </a:p>
          <a:p>
            <a:r>
              <a:rPr lang="it-IT" b="1" dirty="0" smtClean="0"/>
              <a:t>Il mio punto di osservazione, peraltro è quello di varie presidenze di organismi di vigilanza di Codici etici in medie e grandi aziende</a:t>
            </a:r>
            <a:r>
              <a:rPr lang="it-IT" dirty="0" smtClean="0"/>
              <a:t>…</a:t>
            </a:r>
            <a:endParaRPr lang="it-IT" dirty="0"/>
          </a:p>
        </p:txBody>
      </p:sp>
    </p:spTree>
    <p:extLst>
      <p:ext uri="{BB962C8B-B14F-4D97-AF65-F5344CB8AC3E}">
        <p14:creationId xmlns:p14="http://schemas.microsoft.com/office/powerpoint/2010/main" val="2771131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LIMITE DEL MALE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In ambito cristiano si mantiene dunque un'impostazione legata al valore della fedeltà a Dio, la cui negazione (</a:t>
            </a:r>
            <a:r>
              <a:rPr lang="it-IT" i="1" dirty="0" err="1"/>
              <a:t>aversio</a:t>
            </a:r>
            <a:r>
              <a:rPr lang="it-IT" i="1" dirty="0"/>
              <a:t> a Deo</a:t>
            </a:r>
            <a:r>
              <a:rPr lang="it-IT" dirty="0"/>
              <a:t>, </a:t>
            </a:r>
            <a:r>
              <a:rPr lang="it-IT" i="1" dirty="0" err="1"/>
              <a:t>conversio</a:t>
            </a:r>
            <a:r>
              <a:rPr lang="it-IT" i="1" dirty="0"/>
              <a:t> ad </a:t>
            </a:r>
            <a:r>
              <a:rPr lang="it-IT" i="1" dirty="0" err="1"/>
              <a:t>creaturas</a:t>
            </a:r>
            <a:r>
              <a:rPr lang="it-IT" dirty="0"/>
              <a:t>: allontanamento da Dio per scegliere i beni finiti, cioè le creature) porta al peccato, cioè all'"atto umano cattivo", a tutti i peccati, sia contro se stessi che contro gli altri.</a:t>
            </a:r>
          </a:p>
          <a:p>
            <a:r>
              <a:rPr lang="it-IT" dirty="0"/>
              <a:t>Ricapitolando possiamo dire: </a:t>
            </a:r>
            <a:r>
              <a:rPr lang="it-IT" i="1" dirty="0"/>
              <a:t>il male di per sé non è come principio, ma esiste ed è conseguenza della responsabile e libera azione dell'uomo</a:t>
            </a:r>
            <a:r>
              <a:rPr lang="it-IT" dirty="0"/>
              <a:t>, che di sé decide, anche quando agisce verso gli altri, perché in fondo ogni "peccato" è di omissione alla propria umanità. Cioè di rifiuto della possibilità di essere intelligenti.</a:t>
            </a:r>
          </a:p>
          <a:p>
            <a:pPr marL="68580" indent="0">
              <a:buNone/>
            </a:pPr>
            <a:endParaRPr lang="it-IT" dirty="0"/>
          </a:p>
        </p:txBody>
      </p:sp>
    </p:spTree>
    <p:extLst>
      <p:ext uri="{BB962C8B-B14F-4D97-AF65-F5344CB8AC3E}">
        <p14:creationId xmlns:p14="http://schemas.microsoft.com/office/powerpoint/2010/main" val="1031969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presenza oggettiva </a:t>
            </a:r>
            <a:br>
              <a:rPr lang="it-IT" b="1" dirty="0" smtClean="0"/>
            </a:br>
            <a:r>
              <a:rPr lang="it-IT" b="1" dirty="0" smtClean="0"/>
              <a:t>del male</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Il titolo già esprime un primo concetto filosofico: il male esiste nel mondo, sotto varie forme, anche se sant’Agostino ci spiega che -</a:t>
            </a:r>
            <a:r>
              <a:rPr lang="it-IT" b="1" dirty="0" smtClean="0"/>
              <a:t>pur esistendo</a:t>
            </a:r>
            <a:r>
              <a:rPr lang="it-IT" dirty="0" smtClean="0"/>
              <a:t>- il </a:t>
            </a:r>
            <a:r>
              <a:rPr lang="it-IT" b="1" dirty="0" smtClean="0"/>
              <a:t>MALE non è</a:t>
            </a:r>
            <a:r>
              <a:rPr lang="it-IT" dirty="0" smtClean="0"/>
              <a:t>, cioè </a:t>
            </a:r>
            <a:r>
              <a:rPr lang="it-IT" b="1" dirty="0" smtClean="0"/>
              <a:t>non possiede l’essere</a:t>
            </a:r>
            <a:r>
              <a:rPr lang="it-IT" dirty="0" smtClean="0"/>
              <a:t>, piuttosto configurandosi come </a:t>
            </a:r>
            <a:r>
              <a:rPr lang="it-IT" b="1" dirty="0" smtClean="0"/>
              <a:t>ASSENZA di BENE </a:t>
            </a:r>
            <a:r>
              <a:rPr lang="it-IT" dirty="0" smtClean="0"/>
              <a:t>o </a:t>
            </a:r>
            <a:r>
              <a:rPr lang="it-IT" b="1" i="1" dirty="0" err="1" smtClean="0"/>
              <a:t>defectio</a:t>
            </a:r>
            <a:r>
              <a:rPr lang="it-IT" b="1" i="1" dirty="0" smtClean="0"/>
              <a:t> boni</a:t>
            </a:r>
            <a:r>
              <a:rPr lang="it-IT" dirty="0" smtClean="0"/>
              <a:t>.</a:t>
            </a:r>
          </a:p>
          <a:p>
            <a:r>
              <a:rPr lang="it-IT" b="1" dirty="0" smtClean="0"/>
              <a:t>Si potrebbe dire che è uno strano modo di vedere le cose, ma questi sono i modi della metafisica</a:t>
            </a:r>
            <a:r>
              <a:rPr lang="it-IT" dirty="0" smtClean="0"/>
              <a:t>, che non piacciono ai Rovelli e agli </a:t>
            </a:r>
            <a:r>
              <a:rPr lang="it-IT" dirty="0" err="1" smtClean="0"/>
              <a:t>Odifreddi</a:t>
            </a:r>
            <a:r>
              <a:rPr lang="it-IT" dirty="0" smtClean="0"/>
              <a:t>, ma a me sì, </a:t>
            </a:r>
            <a:r>
              <a:rPr lang="it-IT" b="1" dirty="0" smtClean="0"/>
              <a:t>poiché offrono una lettura profonda della realtà delle cose</a:t>
            </a:r>
            <a:r>
              <a:rPr lang="it-IT" dirty="0" smtClean="0"/>
              <a:t>.</a:t>
            </a:r>
            <a:endParaRPr lang="it-IT" dirty="0"/>
          </a:p>
        </p:txBody>
      </p:sp>
    </p:spTree>
    <p:extLst>
      <p:ext uri="{BB962C8B-B14F-4D97-AF65-F5344CB8AC3E}">
        <p14:creationId xmlns:p14="http://schemas.microsoft.com/office/powerpoint/2010/main" val="4243278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Nel male grande Dio dov’è?</a:t>
            </a:r>
            <a:endParaRPr lang="it-IT" b="1" dirty="0"/>
          </a:p>
        </p:txBody>
      </p:sp>
      <p:sp>
        <p:nvSpPr>
          <p:cNvPr id="3" name="Segnaposto contenuto 2"/>
          <p:cNvSpPr>
            <a:spLocks noGrp="1"/>
          </p:cNvSpPr>
          <p:nvPr>
            <p:ph idx="1"/>
          </p:nvPr>
        </p:nvSpPr>
        <p:spPr/>
        <p:txBody>
          <a:bodyPr>
            <a:normAutofit lnSpcReduction="10000"/>
          </a:bodyPr>
          <a:lstStyle/>
          <a:p>
            <a:r>
              <a:rPr lang="it-IT" b="1" dirty="0" smtClean="0"/>
              <a:t>A volte capita di sentir formulare proprio la domanda del titolo, specie quando la dimensione del male, oggettivo e percepito, è talmente grande, da superare ogni immaginazione sulla malvagità umana</a:t>
            </a:r>
            <a:r>
              <a:rPr lang="it-IT" dirty="0" smtClean="0"/>
              <a:t>: di fronte alla Shoah, di fronte agli eccidi, di fronte a certe efferatezze, </a:t>
            </a:r>
            <a:r>
              <a:rPr lang="it-IT" b="1" dirty="0" smtClean="0"/>
              <a:t>perché Dio è silenzioso</a:t>
            </a:r>
            <a:r>
              <a:rPr lang="it-IT" dirty="0" smtClean="0"/>
              <a:t>? Dove è? E se c’è, posto che ci sia, perché non interviene?</a:t>
            </a:r>
            <a:endParaRPr lang="it-IT" dirty="0"/>
          </a:p>
        </p:txBody>
      </p:sp>
    </p:spTree>
    <p:extLst>
      <p:ext uri="{BB962C8B-B14F-4D97-AF65-F5344CB8AC3E}">
        <p14:creationId xmlns:p14="http://schemas.microsoft.com/office/powerpoint/2010/main" val="4029193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In Occidente… in Oriente 1</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a:t>
            </a:r>
            <a:r>
              <a:rPr lang="it-IT" b="1" dirty="0" smtClean="0"/>
              <a:t>il male è percepito come pura negatività da combattere e da vincere </a:t>
            </a:r>
            <a:r>
              <a:rPr lang="it-IT" dirty="0" smtClean="0"/>
              <a:t>nel nostro mondo occidentale. Ma il tema è più complesso.</a:t>
            </a:r>
          </a:p>
          <a:p>
            <a:r>
              <a:rPr lang="it-IT" b="1" dirty="0" smtClean="0"/>
              <a:t>Su questo invito a dare uno sguardo anche ad alcuni studi neuro-scientifici e sociologici contemporanei</a:t>
            </a:r>
            <a:r>
              <a:rPr lang="it-IT" dirty="0" smtClean="0"/>
              <a:t>, come nei libri di Steven </a:t>
            </a:r>
            <a:r>
              <a:rPr lang="it-IT" dirty="0" err="1" smtClean="0"/>
              <a:t>Pinker</a:t>
            </a:r>
            <a:r>
              <a:rPr lang="it-IT" dirty="0" smtClean="0"/>
              <a:t>: </a:t>
            </a:r>
            <a:r>
              <a:rPr lang="it-IT" i="1" dirty="0" smtClean="0"/>
              <a:t>Il declino della violenza</a:t>
            </a:r>
            <a:r>
              <a:rPr lang="it-IT" dirty="0" smtClean="0"/>
              <a:t> e </a:t>
            </a:r>
            <a:r>
              <a:rPr lang="it-IT" i="1" dirty="0" smtClean="0"/>
              <a:t>Illuminismo adesso</a:t>
            </a:r>
            <a:r>
              <a:rPr lang="it-IT" dirty="0" smtClean="0"/>
              <a:t>, ambedue editi da Mondadori.</a:t>
            </a:r>
          </a:p>
          <a:p>
            <a:r>
              <a:rPr lang="it-IT" dirty="0" smtClean="0"/>
              <a:t>In ambedue i volumi lo psicologo di Harvard sostiene, dati alla mano, che </a:t>
            </a:r>
            <a:r>
              <a:rPr lang="it-IT" b="1" dirty="0" smtClean="0"/>
              <a:t>il male è in declino, nonostante l’Isis, i narcos, gli eccidi…</a:t>
            </a:r>
          </a:p>
          <a:p>
            <a:r>
              <a:rPr lang="it-IT" b="1" dirty="0" smtClean="0"/>
              <a:t>Come mai allora la percezione dei più è di segno contrario</a:t>
            </a:r>
            <a:r>
              <a:rPr lang="it-IT" dirty="0" smtClean="0"/>
              <a:t>? </a:t>
            </a:r>
            <a:endParaRPr lang="it-IT" dirty="0"/>
          </a:p>
        </p:txBody>
      </p:sp>
    </p:spTree>
    <p:extLst>
      <p:ext uri="{BB962C8B-B14F-4D97-AF65-F5344CB8AC3E}">
        <p14:creationId xmlns:p14="http://schemas.microsoft.com/office/powerpoint/2010/main" val="239871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In Occidente… in Oriente </a:t>
            </a:r>
            <a:r>
              <a:rPr lang="it-IT" b="1" dirty="0" smtClean="0"/>
              <a:t>2</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In Oriente, </a:t>
            </a:r>
            <a:r>
              <a:rPr lang="it-IT" b="1" dirty="0" smtClean="0"/>
              <a:t>invece, il MALE è come l’altro punto di oscillazione di un «pendolo», che necessariamente si pone di fronte al BENE</a:t>
            </a:r>
            <a:r>
              <a:rPr lang="it-IT" dirty="0" smtClean="0"/>
              <a:t>, quasi costituendone il necessario contraltare, in un’armonia per noi occidentali difficilmente comprensibile.</a:t>
            </a:r>
          </a:p>
          <a:p>
            <a:r>
              <a:rPr lang="it-IT" b="1" dirty="0" smtClean="0"/>
              <a:t>Ad esempio, nel Taoismo ciò particolarmente evidente nella dottrina dell’Yin e dello Yang</a:t>
            </a:r>
            <a:r>
              <a:rPr lang="it-IT" dirty="0" smtClean="0"/>
              <a:t>, che rappresentano anche i due principi </a:t>
            </a:r>
            <a:r>
              <a:rPr lang="it-IT" b="1" dirty="0" smtClean="0"/>
              <a:t>complementari</a:t>
            </a:r>
            <a:r>
              <a:rPr lang="it-IT" dirty="0" smtClean="0"/>
              <a:t> del femminile e del maschile, entrambi indispensabili alla costruzione dell’ordine cosmico.</a:t>
            </a:r>
            <a:endParaRPr lang="it-IT" dirty="0"/>
          </a:p>
        </p:txBody>
      </p:sp>
    </p:spTree>
    <p:extLst>
      <p:ext uri="{BB962C8B-B14F-4D97-AF65-F5344CB8AC3E}">
        <p14:creationId xmlns:p14="http://schemas.microsoft.com/office/powerpoint/2010/main" val="1028044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 differenti visioni </a:t>
            </a:r>
            <a:br>
              <a:rPr lang="it-IT" b="1" dirty="0" smtClean="0"/>
            </a:br>
            <a:r>
              <a:rPr lang="it-IT" b="1" dirty="0" smtClean="0"/>
              <a:t>del desiderio: in Occidente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In Occidente siamo culturalmente figli della filosofia greca e dell’ambiente biblico-evangelico, per cui l’</a:t>
            </a:r>
            <a:r>
              <a:rPr lang="it-IT" b="1" i="1" dirty="0" smtClean="0"/>
              <a:t>eros</a:t>
            </a:r>
            <a:r>
              <a:rPr lang="it-IT" dirty="0" smtClean="0"/>
              <a:t>, cioè l’</a:t>
            </a:r>
            <a:r>
              <a:rPr lang="it-IT" b="1" dirty="0" smtClean="0"/>
              <a:t>attività desiderante</a:t>
            </a:r>
            <a:r>
              <a:rPr lang="it-IT" dirty="0" smtClean="0"/>
              <a:t>, proposta soprattutto da Platone, è il motore del mondo.</a:t>
            </a:r>
          </a:p>
          <a:p>
            <a:r>
              <a:rPr lang="it-IT" dirty="0" smtClean="0"/>
              <a:t>Una volta dissi a un grande imprenditore locale che l’avere costruito aziende e occupare tremila dipendenti è dipeso dalla sua forte spinta erotica: davanti al suo stupore, perché immaginava gli parlassi di eros erotico, si convinse quando capì il senso profondo, platonico del termine.</a:t>
            </a:r>
            <a:endParaRPr lang="it-IT" dirty="0"/>
          </a:p>
        </p:txBody>
      </p:sp>
    </p:spTree>
    <p:extLst>
      <p:ext uri="{BB962C8B-B14F-4D97-AF65-F5344CB8AC3E}">
        <p14:creationId xmlns:p14="http://schemas.microsoft.com/office/powerpoint/2010/main" val="1258253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178</TotalTime>
  <Words>4168</Words>
  <Application>Microsoft Office PowerPoint</Application>
  <PresentationFormat>Presentazione su schermo (4:3)</PresentationFormat>
  <Paragraphs>140</Paragraphs>
  <Slides>40</Slides>
  <Notes>0</Notes>
  <HiddenSlides>0</HiddenSlides>
  <MMClips>0</MMClips>
  <ScaleCrop>false</ScaleCrop>
  <HeadingPairs>
    <vt:vector size="4" baseType="variant">
      <vt:variant>
        <vt:lpstr>Tema</vt:lpstr>
      </vt:variant>
      <vt:variant>
        <vt:i4>1</vt:i4>
      </vt:variant>
      <vt:variant>
        <vt:lpstr>Titoli diapositive</vt:lpstr>
      </vt:variant>
      <vt:variant>
        <vt:i4>40</vt:i4>
      </vt:variant>
    </vt:vector>
  </HeadingPairs>
  <TitlesOfParts>
    <vt:vector size="41" baseType="lpstr">
      <vt:lpstr>Austin</vt:lpstr>
      <vt:lpstr>DEL MALE</vt:lpstr>
      <vt:lpstr>Due dati non di fuffa</vt:lpstr>
      <vt:lpstr>Superficialità diffusa  e desolante </vt:lpstr>
      <vt:lpstr>Il male dell’ideologismo</vt:lpstr>
      <vt:lpstr>La presenza oggettiva  del male</vt:lpstr>
      <vt:lpstr>Nel male grande Dio dov’è?</vt:lpstr>
      <vt:lpstr>In Occidente… in Oriente 1</vt:lpstr>
      <vt:lpstr>In Occidente… in Oriente 2</vt:lpstr>
      <vt:lpstr>Le differenti visioni  del desiderio: in Occidente</vt:lpstr>
      <vt:lpstr>Il Cristianesimo</vt:lpstr>
      <vt:lpstr>Le differenti visioni  del desiderio: in Oriente</vt:lpstr>
      <vt:lpstr>La new age</vt:lpstr>
      <vt:lpstr>Il male come infortunio  e malattia professionale</vt:lpstr>
      <vt:lpstr>Paura, coraggio  e temerarietà</vt:lpstr>
      <vt:lpstr>Ogni morte  è la morte del mondo</vt:lpstr>
      <vt:lpstr>I «cigni neri», ovvero  del «caso» e della «necessità»</vt:lpstr>
      <vt:lpstr>FIUMI DI INCHIOSTRO</vt:lpstr>
      <vt:lpstr>IL PARERE DEL MORALISTA</vt:lpstr>
      <vt:lpstr>IDEM</vt:lpstr>
      <vt:lpstr>I MODI DEL MALE</vt:lpstr>
      <vt:lpstr>IDEM</vt:lpstr>
      <vt:lpstr>IDEM</vt:lpstr>
      <vt:lpstr>SANT’AGOSTINO</vt:lpstr>
      <vt:lpstr>IDEM</vt:lpstr>
      <vt:lpstr>IL MALE E IL… BENE</vt:lpstr>
      <vt:lpstr>DEL MALE MORALE</vt:lpstr>
      <vt:lpstr>IDEM</vt:lpstr>
      <vt:lpstr>IDEM</vt:lpstr>
      <vt:lpstr>IL PECCATO è VIOLAZIONE DELL’ORDINE</vt:lpstr>
      <vt:lpstr>UN ESEMPIO</vt:lpstr>
      <vt:lpstr>IL MALE, IL VIZIO, LA COLPA,  IL PECCATO</vt:lpstr>
      <vt:lpstr>LA LEGGE NATURALE</vt:lpstr>
      <vt:lpstr>IL PENSIERO SUCCESSIVO</vt:lpstr>
      <vt:lpstr>IL LINGUAGGIO SUL MALE</vt:lpstr>
      <vt:lpstr>ANCORA SUL MALE MORALE</vt:lpstr>
      <vt:lpstr>IDEM</vt:lpstr>
      <vt:lpstr>IL MALE FISICO</vt:lpstr>
      <vt:lpstr>IL PECCATO</vt:lpstr>
      <vt:lpstr>LA COLPA</vt:lpstr>
      <vt:lpstr>IL LIMITE DEL MALE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Renato</dc:creator>
  <cp:lastModifiedBy>Renato</cp:lastModifiedBy>
  <cp:revision>18</cp:revision>
  <dcterms:created xsi:type="dcterms:W3CDTF">2018-12-11T10:50:41Z</dcterms:created>
  <dcterms:modified xsi:type="dcterms:W3CDTF">2019-01-30T09:34:09Z</dcterms:modified>
</cp:coreProperties>
</file>