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73" r:id="rId8"/>
    <p:sldId id="260" r:id="rId9"/>
    <p:sldId id="274" r:id="rId10"/>
    <p:sldId id="262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18F33-3912-4697-9B17-E76FC1105D4B}" type="datetimeFigureOut">
              <a:rPr lang="it-IT" smtClean="0"/>
              <a:pPr/>
              <a:t>09/03/2018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7ED22-977B-4A85-9F22-FC21009388B0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Il significato di salute oggi</a:t>
            </a:r>
            <a:r>
              <a:rPr lang="it-IT" sz="2800" dirty="0" smtClean="0"/>
              <a:t>. </a:t>
            </a:r>
            <a:br>
              <a:rPr lang="it-IT" sz="2800" dirty="0" smtClean="0"/>
            </a:br>
            <a:r>
              <a:rPr lang="it-IT" sz="2800" i="1" dirty="0" smtClean="0"/>
              <a:t>Il senso e il valore morale del dolore</a:t>
            </a:r>
            <a:endParaRPr lang="it-IT" sz="28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CRO di Aviano – 7 marzo 2018</a:t>
            </a:r>
          </a:p>
          <a:p>
            <a:r>
              <a:rPr lang="it-IT" sz="2000" i="1" dirty="0" smtClean="0"/>
              <a:t>a cura del Prof.  Renato Pilutti (</a:t>
            </a:r>
            <a:r>
              <a:rPr lang="it-IT" sz="2000" i="1" dirty="0" err="1" smtClean="0"/>
              <a:t>PhD</a:t>
            </a:r>
            <a:r>
              <a:rPr lang="it-IT" sz="2000" i="1" dirty="0" smtClean="0"/>
              <a:t> Teologia e Filosofia)</a:t>
            </a:r>
          </a:p>
          <a:p>
            <a:endParaRPr lang="it-IT" sz="2000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 l’Abbondanza Frugale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…un</a:t>
            </a:r>
            <a:r>
              <a:rPr lang="it-IT" dirty="0" smtClean="0"/>
              <a:t> ossimoro mutuato da </a:t>
            </a:r>
            <a:r>
              <a:rPr lang="it-IT" i="1" dirty="0" err="1" smtClean="0"/>
              <a:t>Serge</a:t>
            </a:r>
            <a:r>
              <a:rPr lang="it-IT" i="1" dirty="0" smtClean="0"/>
              <a:t> </a:t>
            </a:r>
            <a:r>
              <a:rPr lang="it-IT" i="1" dirty="0" err="1" smtClean="0"/>
              <a:t>Latouche</a:t>
            </a:r>
            <a:r>
              <a:rPr lang="it-IT" i="1" dirty="0" smtClean="0"/>
              <a:t> </a:t>
            </a:r>
            <a:r>
              <a:rPr lang="it-IT" dirty="0" smtClean="0"/>
              <a:t>qui ci è utile per riflettere sul nostro tema. </a:t>
            </a:r>
            <a:r>
              <a:rPr lang="it-IT" i="1" dirty="0" smtClean="0"/>
              <a:t>San Tommaso </a:t>
            </a:r>
            <a:r>
              <a:rPr lang="it-IT" dirty="0" smtClean="0"/>
              <a:t>e </a:t>
            </a:r>
            <a:r>
              <a:rPr lang="it-IT" i="1" dirty="0" smtClean="0"/>
              <a:t>Ivan </a:t>
            </a:r>
            <a:r>
              <a:rPr lang="it-IT" i="1" dirty="0" err="1" smtClean="0"/>
              <a:t>Illich</a:t>
            </a:r>
            <a:r>
              <a:rPr lang="it-IT" i="1" dirty="0" smtClean="0"/>
              <a:t> </a:t>
            </a:r>
            <a:r>
              <a:rPr lang="it-IT" dirty="0" smtClean="0"/>
              <a:t>la chiamano </a:t>
            </a:r>
            <a:r>
              <a:rPr lang="it-IT" b="1" dirty="0" smtClean="0"/>
              <a:t>austerità</a:t>
            </a:r>
            <a:r>
              <a:rPr lang="it-IT" dirty="0" smtClean="0"/>
              <a:t>, </a:t>
            </a:r>
            <a:r>
              <a:rPr lang="it-IT" b="1" dirty="0" smtClean="0"/>
              <a:t>umiltà</a:t>
            </a:r>
            <a:r>
              <a:rPr lang="it-IT" dirty="0" smtClean="0"/>
              <a:t>, ma potremmo anche chiamarla semplicemente </a:t>
            </a:r>
            <a:r>
              <a:rPr lang="it-IT" b="1" dirty="0" smtClean="0"/>
              <a:t>ragionevole sobrietà</a:t>
            </a:r>
            <a:r>
              <a:rPr lang="it-IT" dirty="0" smtClean="0"/>
              <a:t>, che no  significa </a:t>
            </a:r>
            <a:r>
              <a:rPr lang="it-IT" i="1" dirty="0" smtClean="0"/>
              <a:t>pauperismo</a:t>
            </a:r>
            <a:r>
              <a:rPr lang="it-IT" dirty="0" smtClean="0"/>
              <a:t> o elogio dell’</a:t>
            </a:r>
            <a:r>
              <a:rPr lang="it-IT" i="1" dirty="0" err="1" smtClean="0"/>
              <a:t>indigenza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it-IT" dirty="0" smtClean="0"/>
              <a:t>ma valorizzazione dei beni, tra i quali la Famiglia e il Lavoro, se declinati bene insieme sono tra i principali per riprendere un percorso di </a:t>
            </a:r>
            <a:r>
              <a:rPr lang="it-IT" b="1" dirty="0" err="1" smtClean="0"/>
              <a:t>philia</a:t>
            </a:r>
            <a:r>
              <a:rPr lang="it-IT" b="1" dirty="0" smtClean="0"/>
              <a:t> [</a:t>
            </a:r>
            <a:r>
              <a:rPr lang="it-IT" i="1" dirty="0" smtClean="0"/>
              <a:t>Aristotele</a:t>
            </a:r>
            <a:r>
              <a:rPr lang="it-IT" b="1" dirty="0" smtClean="0"/>
              <a:t>]</a:t>
            </a:r>
            <a:r>
              <a:rPr lang="it-IT" dirty="0" smtClean="0"/>
              <a:t>, di amicizia solidale tra le persone consapevoli della loro </a:t>
            </a:r>
            <a:r>
              <a:rPr lang="it-IT" i="1" dirty="0" smtClean="0"/>
              <a:t>interdipendenza</a:t>
            </a:r>
            <a:r>
              <a:rPr lang="it-IT" dirty="0" smtClean="0"/>
              <a:t> e del loro </a:t>
            </a:r>
            <a:r>
              <a:rPr lang="it-IT" i="1" dirty="0" smtClean="0"/>
              <a:t>limite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Costruire “</a:t>
            </a:r>
            <a:r>
              <a:rPr lang="it-IT" b="1" i="1" dirty="0" smtClean="0"/>
              <a:t>comunità di destino</a:t>
            </a:r>
            <a:r>
              <a:rPr lang="it-IT" b="1" dirty="0" smtClean="0"/>
              <a:t>” 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Famiglie, strutture sanitarie e imprese possono essere od diventare</a:t>
            </a:r>
            <a:r>
              <a:rPr lang="it-IT" dirty="0" smtClean="0"/>
              <a:t> “</a:t>
            </a:r>
            <a:r>
              <a:rPr lang="it-IT" b="1" i="1" dirty="0" smtClean="0"/>
              <a:t>comunità di destino</a:t>
            </a:r>
            <a:r>
              <a:rPr lang="it-IT" dirty="0" smtClean="0"/>
              <a:t>”, [Edgar </a:t>
            </a:r>
            <a:r>
              <a:rPr lang="it-IT" dirty="0" err="1" smtClean="0"/>
              <a:t>Morin</a:t>
            </a:r>
            <a:r>
              <a:rPr lang="it-IT" dirty="0" smtClean="0"/>
              <a:t>, </a:t>
            </a:r>
            <a:r>
              <a:rPr lang="it-IT" i="1" dirty="0" smtClean="0"/>
              <a:t>Conoscenza Ignoranza Mistero</a:t>
            </a:r>
            <a:r>
              <a:rPr lang="it-IT" dirty="0" smtClean="0"/>
              <a:t>, Raffaello Cortina ed., 2018] aiutando l’uomo a superare l’insicurezza del vivere e la fragilità soggettiva.</a:t>
            </a:r>
          </a:p>
          <a:p>
            <a:r>
              <a:rPr lang="it-IT" dirty="0" smtClean="0"/>
              <a:t>Occorre </a:t>
            </a:r>
            <a:r>
              <a:rPr lang="it-IT" b="1" dirty="0" smtClean="0"/>
              <a:t>costruire</a:t>
            </a:r>
            <a:r>
              <a:rPr lang="it-IT" dirty="0" smtClean="0"/>
              <a:t> </a:t>
            </a:r>
            <a:r>
              <a:rPr lang="it-IT" b="1" dirty="0" smtClean="0"/>
              <a:t>ponti</a:t>
            </a:r>
            <a:r>
              <a:rPr lang="it-IT" dirty="0" smtClean="0"/>
              <a:t> e </a:t>
            </a:r>
            <a:r>
              <a:rPr lang="it-IT" b="1" dirty="0" smtClean="0"/>
              <a:t>in-ventare</a:t>
            </a:r>
            <a:r>
              <a:rPr lang="it-IT" dirty="0" smtClean="0"/>
              <a:t> </a:t>
            </a:r>
            <a:r>
              <a:rPr lang="it-IT" b="1" dirty="0" smtClean="0"/>
              <a:t>sim-boli</a:t>
            </a:r>
            <a:r>
              <a:rPr lang="it-IT" dirty="0" smtClean="0"/>
              <a:t> tra le varie dimensioni del vivere.</a:t>
            </a:r>
          </a:p>
          <a:p>
            <a:r>
              <a:rPr lang="it-IT" dirty="0" smtClean="0"/>
              <a:t>Occorre riprendere pazientemente il discorso che scorre e richiede </a:t>
            </a:r>
            <a:r>
              <a:rPr lang="it-IT" b="1" dirty="0" smtClean="0"/>
              <a:t>tempo per ascoltare</a:t>
            </a:r>
            <a:r>
              <a:rPr lang="it-IT" dirty="0" smtClean="0"/>
              <a:t>, prima di parlare, vincendo rigidità e cattive abitudini come: …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Il risveglio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…cari</a:t>
            </a:r>
            <a:r>
              <a:rPr lang="it-IT" dirty="0" smtClean="0"/>
              <a:t> amici, voglio partire da un </a:t>
            </a:r>
            <a:r>
              <a:rPr lang="it-IT" b="1" dirty="0" smtClean="0"/>
              <a:t>aneddoto biografico </a:t>
            </a:r>
            <a:r>
              <a:rPr lang="it-IT" dirty="0" smtClean="0"/>
              <a:t>recentissimo, di due settimane fa o poco più, me lo perdonerete: </a:t>
            </a:r>
          </a:p>
          <a:p>
            <a:r>
              <a:rPr lang="it-IT" dirty="0" smtClean="0"/>
              <a:t>quando l’altro giorno mi sono svegliato dall’anestesia generale dopo un intervento di </a:t>
            </a:r>
            <a:r>
              <a:rPr lang="it-IT" dirty="0" err="1" smtClean="0"/>
              <a:t>cifo-plastica</a:t>
            </a:r>
            <a:r>
              <a:rPr lang="it-IT" dirty="0" smtClean="0"/>
              <a:t> alle vertebre, mi è venuto in mente il nome di un </a:t>
            </a:r>
            <a:r>
              <a:rPr lang="it-IT" i="1" dirty="0" smtClean="0"/>
              <a:t>pittore rinascimentale per cui avevo “lanciato una ricerca</a:t>
            </a:r>
            <a:r>
              <a:rPr lang="it-IT" dirty="0" smtClean="0"/>
              <a:t>” mnemonica da almeno tre settimane, con un mio amico, impegnandoci a non cercarlo sul </a:t>
            </a:r>
            <a:r>
              <a:rPr lang="it-IT" i="1" dirty="0" smtClean="0"/>
              <a:t>web</a:t>
            </a:r>
            <a:r>
              <a:rPr lang="it-IT" dirty="0" smtClean="0"/>
              <a:t> onnipotente; niente da fare  per giorni e </a:t>
            </a:r>
            <a:r>
              <a:rPr lang="it-IT" dirty="0" err="1" smtClean="0"/>
              <a:t>giorni…</a:t>
            </a:r>
            <a:r>
              <a:rPr lang="it-IT" dirty="0" smtClean="0"/>
              <a:t> </a:t>
            </a:r>
          </a:p>
          <a:p>
            <a:r>
              <a:rPr lang="it-IT" dirty="0" smtClean="0"/>
              <a:t>ebbene, al risveglio, dopo aver pensato alle persone a me più care, ecco, all’improvviso, il </a:t>
            </a:r>
            <a:r>
              <a:rPr lang="it-IT" b="1" dirty="0" err="1" smtClean="0"/>
              <a:t>ricordo-che-torna-alla-memoria</a:t>
            </a:r>
            <a:r>
              <a:rPr lang="it-IT" dirty="0" smtClean="0"/>
              <a:t> (</a:t>
            </a:r>
            <a:r>
              <a:rPr lang="it-IT" i="1" dirty="0" err="1" smtClean="0"/>
              <a:t>cor</a:t>
            </a:r>
            <a:r>
              <a:rPr lang="it-IT" i="1" dirty="0" smtClean="0"/>
              <a:t>, </a:t>
            </a:r>
            <a:r>
              <a:rPr lang="it-IT" i="1" dirty="0" err="1" smtClean="0"/>
              <a:t>cordis</a:t>
            </a:r>
            <a:r>
              <a:rPr lang="it-IT" i="1" dirty="0" smtClean="0"/>
              <a:t> – </a:t>
            </a:r>
            <a:r>
              <a:rPr lang="it-IT" i="1" dirty="0" err="1" smtClean="0"/>
              <a:t>mens</a:t>
            </a:r>
            <a:r>
              <a:rPr lang="it-IT" i="1" dirty="0" smtClean="0"/>
              <a:t>, mentis</a:t>
            </a:r>
            <a:r>
              <a:rPr lang="it-IT" dirty="0" smtClean="0"/>
              <a:t>): </a:t>
            </a:r>
            <a:r>
              <a:rPr lang="it-IT" b="1" dirty="0" smtClean="0"/>
              <a:t>Domenico </a:t>
            </a:r>
            <a:r>
              <a:rPr lang="it-IT" b="1" dirty="0" err="1" smtClean="0"/>
              <a:t>Ghirlandaio</a:t>
            </a:r>
            <a:r>
              <a:rPr lang="it-IT" dirty="0" smtClean="0"/>
              <a:t>, presente con una sua opera, oltre che agli Uffizi, al Louvre e in molti altri musei, nel duomo di Todi.</a:t>
            </a:r>
          </a:p>
          <a:p>
            <a:pPr>
              <a:buNone/>
            </a:pPr>
            <a:endParaRPr lang="it-IT" dirty="0" smtClean="0"/>
          </a:p>
          <a:p>
            <a:r>
              <a:rPr lang="it-IT" b="1" dirty="0" smtClean="0"/>
              <a:t>Ecco: la meraviglia del nostro </a:t>
            </a:r>
            <a:r>
              <a:rPr lang="it-IT" b="1" dirty="0" err="1" smtClean="0"/>
              <a:t>corpo-anima-spirito</a:t>
            </a:r>
            <a:r>
              <a:rPr lang="it-IT" b="1" dirty="0" smtClean="0"/>
              <a:t>!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malattia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Un mieloma mi si era rivelato ad agosto in tutta la sua virulenza con improvviso dolore </a:t>
            </a:r>
            <a:r>
              <a:rPr lang="it-IT" dirty="0" smtClean="0"/>
              <a:t>o, algia </a:t>
            </a:r>
            <a:r>
              <a:rPr lang="it-IT" dirty="0" err="1" smtClean="0"/>
              <a:t>dorsale…</a:t>
            </a:r>
            <a:endParaRPr lang="it-IT" dirty="0" smtClean="0"/>
          </a:p>
          <a:p>
            <a:r>
              <a:rPr lang="it-IT" b="1" dirty="0" smtClean="0"/>
              <a:t>Analisi </a:t>
            </a:r>
            <a:r>
              <a:rPr lang="it-IT" b="1" dirty="0" err="1" smtClean="0"/>
              <a:t>emato-chimiche</a:t>
            </a:r>
            <a:r>
              <a:rPr lang="it-IT" b="1" dirty="0" smtClean="0"/>
              <a:t>, confronto, diagnosi, inizio cura da cavallo che ben </a:t>
            </a:r>
            <a:r>
              <a:rPr lang="it-IT" b="1" dirty="0" err="1" smtClean="0"/>
              <a:t>conoscete…</a:t>
            </a:r>
            <a:r>
              <a:rPr lang="it-IT" b="1" dirty="0" smtClean="0"/>
              <a:t> abbattimento forte (un evviva comune mio e della ematologa, che Dio la benedica) dei dati tumorali nelle immunoglobuline </a:t>
            </a:r>
            <a:r>
              <a:rPr lang="it-IT" b="1" dirty="0" err="1" smtClean="0"/>
              <a:t>IggK</a:t>
            </a:r>
            <a:r>
              <a:rPr lang="it-IT" b="1" dirty="0" smtClean="0"/>
              <a:t> e raccolta staminali, per me dolorosa non poco, perché nel frattempo, e il dottor Alberto qui presente ne </a:t>
            </a:r>
            <a:r>
              <a:rPr lang="it-IT" b="1" dirty="0" err="1" smtClean="0"/>
              <a:t>refertò</a:t>
            </a:r>
            <a:r>
              <a:rPr lang="it-IT" b="1" dirty="0" smtClean="0"/>
              <a:t> l’effetto immediatamente: </a:t>
            </a:r>
            <a:r>
              <a:rPr lang="it-IT" b="1" i="1" dirty="0" err="1" smtClean="0"/>
              <a:t>osteolisi</a:t>
            </a:r>
            <a:r>
              <a:rPr lang="it-IT" b="1" dirty="0" err="1" smtClean="0"/>
              <a:t>…</a:t>
            </a:r>
            <a:r>
              <a:rPr lang="it-IT" b="1" dirty="0" smtClean="0"/>
              <a:t> 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Son qui, dopo avere fatto una </a:t>
            </a:r>
            <a:r>
              <a:rPr lang="it-IT" b="1" dirty="0" err="1" smtClean="0"/>
              <a:t>cifoplastica</a:t>
            </a:r>
            <a:r>
              <a:rPr lang="it-IT" b="1" dirty="0" smtClean="0"/>
              <a:t> a 4 </a:t>
            </a:r>
            <a:r>
              <a:rPr lang="it-IT" b="1" dirty="0" err="1" smtClean="0"/>
              <a:t>vertebre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</a:p>
          <a:p>
            <a:r>
              <a:rPr lang="it-IT" dirty="0" smtClean="0"/>
              <a:t>Sto, e sto in modo tale da poter essere qui con voi oggi, lavoro, studio, faccio </a:t>
            </a:r>
            <a:r>
              <a:rPr lang="it-IT" dirty="0" err="1" smtClean="0"/>
              <a:t>lezioni…</a:t>
            </a:r>
            <a:r>
              <a:rPr lang="it-IT" dirty="0" smtClean="0"/>
              <a:t> prego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guarigione: corpo e </a:t>
            </a:r>
            <a:r>
              <a:rPr lang="it-IT" b="1" dirty="0" err="1" smtClean="0"/>
              <a:t>anima…</a:t>
            </a:r>
            <a:r>
              <a:rPr lang="it-IT" b="1" dirty="0" smtClean="0"/>
              <a:t> psiche o farfalla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In qualche modo sconfitto, per ora, il male, ora devo rimettermi in sesto, e ho già cominciato con ginnastica e fisioterapia, per recuperare pazientemente </a:t>
            </a:r>
            <a:r>
              <a:rPr lang="it-IT" dirty="0" smtClean="0"/>
              <a:t>un po’ dei non pochi chili di muscoli che mio corpo abituato a una vita di sport ha perduto negli ultimi sei mesi, sotto la guida del dott. Alberto e di un dottore </a:t>
            </a:r>
            <a:r>
              <a:rPr lang="it-IT" dirty="0" smtClean="0"/>
              <a:t>fisioterapista, l’amico </a:t>
            </a:r>
            <a:r>
              <a:rPr lang="it-IT" smtClean="0"/>
              <a:t>dottor Gabriele.</a:t>
            </a:r>
            <a:endParaRPr lang="it-IT" dirty="0" smtClean="0"/>
          </a:p>
          <a:p>
            <a:r>
              <a:rPr lang="it-IT" b="1" dirty="0" smtClean="0"/>
              <a:t>Non so se si tratta di una guarigione definitiva, per cui occorrerà pensare di intervenire più a fondo, ma la guarigione appartiene ancora di più che al corpo, all’anima, alla mia anima.</a:t>
            </a: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…mi</a:t>
            </a:r>
            <a:r>
              <a:rPr lang="it-IT" b="1" dirty="0" smtClean="0"/>
              <a:t> ha aiutato il </a:t>
            </a:r>
            <a:r>
              <a:rPr lang="it-IT" b="1" i="1" dirty="0" smtClean="0"/>
              <a:t>Pensare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… declinando la riflessione logica e argomentante, per cercare un </a:t>
            </a:r>
            <a:r>
              <a:rPr lang="it-IT" b="1" dirty="0" smtClean="0"/>
              <a:t>senso plausibile a ciò che mi è capitato, e </a:t>
            </a:r>
            <a:r>
              <a:rPr lang="it-IT" b="1" dirty="0" err="1" smtClean="0"/>
              <a:t>càpita</a:t>
            </a:r>
            <a:r>
              <a:rPr lang="it-IT" b="1" dirty="0" smtClean="0"/>
              <a:t> a miriadi di </a:t>
            </a:r>
            <a:r>
              <a:rPr lang="it-IT" b="1" dirty="0" err="1" smtClean="0"/>
              <a:t>persone…</a:t>
            </a:r>
            <a:r>
              <a:rPr lang="it-IT" b="1" dirty="0" smtClean="0"/>
              <a:t> </a:t>
            </a:r>
            <a:r>
              <a:rPr lang="it-IT" b="1" dirty="0" err="1" smtClean="0"/>
              <a:t>continuamente…</a:t>
            </a:r>
            <a:r>
              <a:rPr lang="it-IT" b="1" dirty="0" smtClean="0"/>
              <a:t> ma anche alle parole con cui definiamo le cose:</a:t>
            </a:r>
          </a:p>
          <a:p>
            <a:r>
              <a:rPr lang="it-IT" dirty="0" smtClean="0"/>
              <a:t>ad esempio, l’Italia sta diventando un “</a:t>
            </a:r>
            <a:r>
              <a:rPr lang="it-IT" i="1" dirty="0" smtClean="0"/>
              <a:t>paese povero</a:t>
            </a:r>
            <a:r>
              <a:rPr lang="it-IT" dirty="0" smtClean="0"/>
              <a:t>” o un “</a:t>
            </a:r>
            <a:r>
              <a:rPr lang="it-IT" i="1" dirty="0" smtClean="0"/>
              <a:t>povero paese</a:t>
            </a:r>
            <a:r>
              <a:rPr lang="it-IT" dirty="0" smtClean="0"/>
              <a:t>”?</a:t>
            </a:r>
          </a:p>
          <a:p>
            <a:r>
              <a:rPr lang="it-IT" dirty="0" smtClean="0"/>
              <a:t>oppure, stiamo vivendo una </a:t>
            </a:r>
            <a:r>
              <a:rPr lang="it-IT" i="1" dirty="0" smtClean="0"/>
              <a:t>catastrofe</a:t>
            </a:r>
            <a:r>
              <a:rPr lang="it-IT" dirty="0" smtClean="0"/>
              <a:t> o un’</a:t>
            </a:r>
            <a:r>
              <a:rPr lang="it-IT" i="1" dirty="0" smtClean="0"/>
              <a:t>apocalisse</a:t>
            </a:r>
            <a:r>
              <a:rPr lang="it-IT" dirty="0" smtClean="0"/>
              <a:t>?</a:t>
            </a:r>
          </a:p>
          <a:p>
            <a:r>
              <a:rPr lang="it-IT" dirty="0" smtClean="0"/>
              <a:t>oppure ancora, la </a:t>
            </a:r>
            <a:r>
              <a:rPr lang="it-IT" i="1" dirty="0" smtClean="0"/>
              <a:t>fragilità umana </a:t>
            </a:r>
            <a:r>
              <a:rPr lang="it-IT" dirty="0" smtClean="0"/>
              <a:t>è solo un male [</a:t>
            </a:r>
            <a:r>
              <a:rPr lang="it-IT" dirty="0" err="1" smtClean="0"/>
              <a:t>cf</a:t>
            </a:r>
            <a:r>
              <a:rPr lang="it-IT" dirty="0" smtClean="0"/>
              <a:t>. Paolo, </a:t>
            </a:r>
            <a:r>
              <a:rPr lang="it-IT" i="1" dirty="0" err="1" smtClean="0"/>
              <a:t>Ia</a:t>
            </a:r>
            <a:r>
              <a:rPr lang="it-IT" i="1" dirty="0" smtClean="0"/>
              <a:t> lettera ai Corinzi</a:t>
            </a:r>
            <a:r>
              <a:rPr lang="it-IT" dirty="0" smtClean="0"/>
              <a:t>]? </a:t>
            </a:r>
            <a:r>
              <a:rPr lang="it-IT" b="1" dirty="0" smtClean="0"/>
              <a:t>Si può non essere </a:t>
            </a:r>
            <a:r>
              <a:rPr lang="it-IT" b="1" i="1" dirty="0" smtClean="0"/>
              <a:t>vincenti</a:t>
            </a:r>
            <a:r>
              <a:rPr lang="it-IT" b="1" dirty="0" smtClean="0"/>
              <a:t> senza essere considerati </a:t>
            </a:r>
            <a:r>
              <a:rPr lang="it-IT" b="1" i="1" dirty="0" smtClean="0"/>
              <a:t>falliti</a:t>
            </a:r>
            <a:r>
              <a:rPr lang="it-IT" dirty="0" smtClean="0"/>
              <a:t>?</a:t>
            </a:r>
          </a:p>
          <a:p>
            <a:r>
              <a:rPr lang="it-IT" b="1" dirty="0" smtClean="0"/>
              <a:t>E poi, che significa essere vincenti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smtClean="0"/>
              <a:t>In fondo … </a:t>
            </a:r>
            <a:r>
              <a:rPr lang="it-IT" b="1" dirty="0" smtClean="0"/>
              <a:t>c’è un’esigenza vitale di rischiaramento</a:t>
            </a:r>
            <a:r>
              <a:rPr lang="it-IT" dirty="0" smtClean="0"/>
              <a:t> </a:t>
            </a:r>
            <a:r>
              <a:rPr lang="it-IT" b="1" dirty="0" smtClean="0"/>
              <a:t>concettuale</a:t>
            </a:r>
            <a:r>
              <a:rPr lang="it-IT" dirty="0" smtClean="0"/>
              <a:t>, premessa per la </a:t>
            </a:r>
            <a:r>
              <a:rPr lang="it-IT" i="1" dirty="0" smtClean="0"/>
              <a:t>ripartenza</a:t>
            </a:r>
            <a:r>
              <a:rPr lang="it-IT" dirty="0" smtClean="0"/>
              <a:t> di un </a:t>
            </a:r>
            <a:r>
              <a:rPr lang="it-IT" b="1" dirty="0" smtClean="0"/>
              <a:t>discorso etico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Anche </a:t>
            </a:r>
            <a:r>
              <a:rPr lang="it-IT" b="1" dirty="0" err="1" smtClean="0"/>
              <a:t>a…</a:t>
            </a:r>
            <a:r>
              <a:rPr lang="it-IT" b="1" dirty="0" smtClean="0"/>
              <a:t> un’Etica ben definita, a un Visione del mondo onesta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… su un </a:t>
            </a:r>
            <a:r>
              <a:rPr lang="it-IT" i="1" dirty="0" smtClean="0"/>
              <a:t>equilibrio, da un lato di </a:t>
            </a:r>
            <a:r>
              <a:rPr lang="it-IT" b="1" i="1" dirty="0" smtClean="0"/>
              <a:t>gioia </a:t>
            </a:r>
            <a:r>
              <a:rPr lang="it-IT" i="1" dirty="0" smtClean="0"/>
              <a:t>e </a:t>
            </a:r>
            <a:r>
              <a:rPr lang="it-IT" b="1" i="1" dirty="0" smtClean="0"/>
              <a:t>dolore</a:t>
            </a:r>
            <a:r>
              <a:rPr lang="it-IT" i="1" dirty="0" smtClean="0"/>
              <a:t>, dall’altro</a:t>
            </a:r>
            <a:r>
              <a:rPr lang="it-IT" dirty="0" smtClean="0"/>
              <a:t> dei </a:t>
            </a:r>
            <a:r>
              <a:rPr lang="it-IT" b="1" i="1" dirty="0" smtClean="0"/>
              <a:t>diritti</a:t>
            </a:r>
            <a:r>
              <a:rPr lang="it-IT" dirty="0" smtClean="0"/>
              <a:t> e dei </a:t>
            </a:r>
            <a:r>
              <a:rPr lang="it-IT" b="1" i="1" dirty="0" smtClean="0"/>
              <a:t>doveri</a:t>
            </a:r>
            <a:r>
              <a:rPr lang="it-IT" dirty="0" smtClean="0"/>
              <a:t> per il </a:t>
            </a:r>
            <a:r>
              <a:rPr lang="it-IT" b="1" dirty="0" smtClean="0"/>
              <a:t>Bene </a:t>
            </a:r>
            <a:r>
              <a:rPr lang="it-IT" b="1" dirty="0" err="1" smtClean="0"/>
              <a:t>comune</a:t>
            </a:r>
            <a:r>
              <a:rPr lang="it-IT" dirty="0" err="1" smtClean="0"/>
              <a:t>…</a:t>
            </a:r>
            <a:r>
              <a:rPr lang="it-IT" dirty="0" smtClean="0"/>
              <a:t> delle persone, delle famiglie e del paese-stato-nazione 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… un </a:t>
            </a:r>
            <a:r>
              <a:rPr lang="it-IT" b="1" dirty="0" smtClean="0"/>
              <a:t>bene comune sempre più a rischio </a:t>
            </a:r>
            <a:r>
              <a:rPr lang="it-IT" dirty="0" smtClean="0"/>
              <a:t>per un </a:t>
            </a:r>
            <a:r>
              <a:rPr lang="it-IT" i="1" dirty="0" smtClean="0"/>
              <a:t>welfare</a:t>
            </a:r>
            <a:r>
              <a:rPr lang="it-IT" dirty="0" smtClean="0"/>
              <a:t> che deve fare i conti con </a:t>
            </a:r>
            <a:r>
              <a:rPr lang="it-IT" i="1" dirty="0" smtClean="0"/>
              <a:t>squilibri</a:t>
            </a:r>
            <a:r>
              <a:rPr lang="it-IT" dirty="0" smtClean="0"/>
              <a:t> e </a:t>
            </a:r>
            <a:r>
              <a:rPr lang="it-IT" i="1" dirty="0" smtClean="0"/>
              <a:t>ingiustizie sociali</a:t>
            </a:r>
            <a:r>
              <a:rPr lang="it-IT" dirty="0" smtClean="0"/>
              <a:t>, con numeri crescenti di </a:t>
            </a:r>
            <a:r>
              <a:rPr lang="it-IT" i="1" dirty="0" smtClean="0"/>
              <a:t>disoccupati</a:t>
            </a:r>
            <a:r>
              <a:rPr lang="it-IT" dirty="0" smtClean="0"/>
              <a:t>,  </a:t>
            </a:r>
            <a:r>
              <a:rPr lang="it-IT" i="1" dirty="0" err="1" smtClean="0"/>
              <a:t>workin</a:t>
            </a:r>
            <a:r>
              <a:rPr lang="it-IT" i="1" dirty="0" smtClean="0"/>
              <a:t>’ </a:t>
            </a:r>
            <a:r>
              <a:rPr lang="it-IT" i="1" dirty="0" err="1" smtClean="0"/>
              <a:t>poors</a:t>
            </a:r>
            <a:r>
              <a:rPr lang="it-IT" dirty="0" smtClean="0"/>
              <a:t>, di </a:t>
            </a:r>
            <a:r>
              <a:rPr lang="it-IT" i="1" dirty="0" smtClean="0"/>
              <a:t>separazioni</a:t>
            </a:r>
            <a:r>
              <a:rPr lang="it-IT" dirty="0" smtClean="0"/>
              <a:t> e padri impoveriti, di </a:t>
            </a:r>
            <a:r>
              <a:rPr lang="it-IT" i="1" dirty="0" smtClean="0"/>
              <a:t>suicidi</a:t>
            </a:r>
            <a:r>
              <a:rPr lang="it-IT" dirty="0" smtClean="0"/>
              <a:t> per ragioni economiche, di </a:t>
            </a:r>
            <a:r>
              <a:rPr lang="it-IT" i="1" dirty="0" smtClean="0"/>
              <a:t>famiglie numerose </a:t>
            </a:r>
            <a:r>
              <a:rPr lang="it-IT" dirty="0" smtClean="0"/>
              <a:t>soprattutto al sud.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Anche qui da noi il fenomeno sta diventando preoccupante.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dopo una sbornia di … emozioni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 </a:t>
            </a:r>
            <a:r>
              <a:rPr lang="it-IT" b="1" dirty="0" smtClean="0"/>
              <a:t>che non significa togliere valore </a:t>
            </a:r>
            <a:r>
              <a:rPr lang="it-IT" dirty="0" smtClean="0"/>
              <a:t>al </a:t>
            </a:r>
            <a:r>
              <a:rPr lang="it-IT" b="1" dirty="0" smtClean="0"/>
              <a:t>sentimento</a:t>
            </a:r>
            <a:r>
              <a:rPr lang="it-IT" dirty="0" smtClean="0"/>
              <a:t>, alle </a:t>
            </a:r>
            <a:r>
              <a:rPr lang="it-IT" b="1" dirty="0" smtClean="0"/>
              <a:t>passioni</a:t>
            </a:r>
            <a:r>
              <a:rPr lang="it-IT" dirty="0" smtClean="0"/>
              <a:t> e alle </a:t>
            </a:r>
            <a:r>
              <a:rPr lang="it-IT" b="1" dirty="0" smtClean="0"/>
              <a:t>emozioni</a:t>
            </a:r>
            <a:r>
              <a:rPr lang="it-IT" dirty="0" smtClean="0"/>
              <a:t>, che sono elementi costitutivi dell’’uomo, ma collocarli in una posizione di equilibrata </a:t>
            </a:r>
            <a:r>
              <a:rPr lang="it-IT" b="1" dirty="0" smtClean="0"/>
              <a:t>ricerca della verità sull’uomo </a:t>
            </a:r>
            <a:r>
              <a:rPr lang="it-IT" dirty="0" smtClean="0"/>
              <a:t>stesso, nella quale la </a:t>
            </a:r>
            <a:r>
              <a:rPr lang="it-IT" b="1" dirty="0" smtClean="0"/>
              <a:t>ragione</a:t>
            </a:r>
            <a:r>
              <a:rPr lang="it-IT" dirty="0" smtClean="0"/>
              <a:t> </a:t>
            </a:r>
            <a:r>
              <a:rPr lang="it-IT" b="1" dirty="0" smtClean="0"/>
              <a:t>argomentante</a:t>
            </a:r>
            <a:r>
              <a:rPr lang="it-IT" dirty="0" smtClean="0"/>
              <a:t> possa recuperare un ruolo messo in forte discussione negli ultimi decenni …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Ne parliamo brevemente?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kùm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ebraico  </a:t>
            </a:r>
            <a:r>
              <a:rPr lang="it-IT" b="1" i="1" dirty="0" err="1" smtClean="0"/>
              <a:t>kùm</a:t>
            </a:r>
            <a:r>
              <a:rPr lang="it-IT" dirty="0" smtClean="0"/>
              <a:t> significa “</a:t>
            </a:r>
            <a:r>
              <a:rPr lang="it-IT" b="1" i="1" dirty="0" smtClean="0"/>
              <a:t>alzati, vieni fuori</a:t>
            </a:r>
            <a:r>
              <a:rPr lang="it-IT" dirty="0" smtClean="0"/>
              <a:t>”, come troviamo nell’episodio della resurrezione di Lazzaro di </a:t>
            </a:r>
            <a:r>
              <a:rPr lang="it-IT" dirty="0" err="1" smtClean="0"/>
              <a:t>Betania</a:t>
            </a:r>
            <a:r>
              <a:rPr lang="it-IT" dirty="0" smtClean="0"/>
              <a:t>, fratello di Marta e Maria amico di Gesù (</a:t>
            </a:r>
            <a:r>
              <a:rPr lang="it-IT" i="1" dirty="0" err="1" smtClean="0"/>
              <a:t>Gv</a:t>
            </a:r>
            <a:r>
              <a:rPr lang="it-IT" dirty="0" smtClean="0"/>
              <a:t> 11, 43), potremmo dire un imperativo categorico kantiano, o di più?</a:t>
            </a:r>
          </a:p>
          <a:p>
            <a:r>
              <a:rPr lang="it-IT" dirty="0" smtClean="0"/>
              <a:t>Per fede potremmo dire che il Maestro è padrone della vita, per </a:t>
            </a:r>
            <a:r>
              <a:rPr lang="it-IT" dirty="0" err="1" smtClean="0"/>
              <a:t>ragione…</a:t>
            </a:r>
            <a:r>
              <a:rPr lang="it-IT" dirty="0" smtClean="0"/>
              <a:t> che si trattava di morte apparente?</a:t>
            </a:r>
          </a:p>
          <a:p>
            <a:r>
              <a:rPr lang="it-IT" dirty="0" smtClean="0"/>
              <a:t>Gesù parlava con autorità, non gli occorreva imparare il carisma come quella che millantano di insegnare ridicoli guru nostri contemporanei.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guarigione dell’anima individuale e di quella “sociale”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Alzarsi è già guarire, anzi, </a:t>
            </a:r>
            <a:r>
              <a:rPr lang="it-IT" b="1" dirty="0" err="1" smtClean="0"/>
              <a:t>pensare-di-alzarsi</a:t>
            </a:r>
            <a:r>
              <a:rPr lang="it-IT" b="1" dirty="0" smtClean="0"/>
              <a:t> è già guarire.</a:t>
            </a:r>
          </a:p>
          <a:p>
            <a:r>
              <a:rPr lang="it-IT" b="1" dirty="0" smtClean="0"/>
              <a:t>La guarigione avviene attraverso l’accettazione del limite</a:t>
            </a:r>
            <a:r>
              <a:rPr lang="it-IT" dirty="0" smtClean="0"/>
              <a:t>, </a:t>
            </a:r>
            <a:r>
              <a:rPr lang="it-IT" b="1" u="sng" dirty="0" smtClean="0"/>
              <a:t>della gioia del poco senza l’ansia e anche l’arroganza di ricercare la felicità-perfetta</a:t>
            </a:r>
            <a:r>
              <a:rPr lang="it-IT" dirty="0" smtClean="0"/>
              <a:t>, che sono due parole componenti il sintagma, </a:t>
            </a:r>
            <a:r>
              <a:rPr lang="it-IT" dirty="0" err="1" smtClean="0"/>
              <a:t>perfin</a:t>
            </a:r>
            <a:r>
              <a:rPr lang="it-IT" dirty="0" smtClean="0"/>
              <a:t> pericolose, poiché </a:t>
            </a:r>
            <a:r>
              <a:rPr lang="it-IT" b="1" dirty="0" smtClean="0"/>
              <a:t>nella vita umana non si dà felicità continua</a:t>
            </a:r>
            <a:r>
              <a:rPr lang="it-IT" dirty="0" smtClean="0"/>
              <a:t> e la </a:t>
            </a:r>
            <a:r>
              <a:rPr lang="it-IT" b="1" dirty="0" smtClean="0"/>
              <a:t>perfezione</a:t>
            </a:r>
            <a:r>
              <a:rPr lang="it-IT" dirty="0" smtClean="0"/>
              <a:t> (</a:t>
            </a:r>
            <a:r>
              <a:rPr lang="it-IT" dirty="0" err="1" smtClean="0"/>
              <a:t>cf</a:t>
            </a:r>
            <a:r>
              <a:rPr lang="it-IT" dirty="0" smtClean="0"/>
              <a:t>. il lemma latino </a:t>
            </a:r>
            <a:r>
              <a:rPr lang="it-IT" b="1" i="1" dirty="0" err="1" smtClean="0"/>
              <a:t>perfectum</a:t>
            </a:r>
            <a:r>
              <a:rPr lang="it-IT" dirty="0" smtClean="0"/>
              <a:t>) </a:t>
            </a:r>
            <a:r>
              <a:rPr lang="it-IT" b="1" dirty="0" smtClean="0"/>
              <a:t>significa anche </a:t>
            </a:r>
            <a:r>
              <a:rPr lang="it-IT" dirty="0" smtClean="0"/>
              <a:t>“</a:t>
            </a:r>
            <a:r>
              <a:rPr lang="it-IT" b="1" dirty="0" smtClean="0"/>
              <a:t>finito</a:t>
            </a:r>
            <a:r>
              <a:rPr lang="it-IT" dirty="0" smtClean="0"/>
              <a:t>, </a:t>
            </a:r>
            <a:r>
              <a:rPr lang="it-IT" b="1" dirty="0" smtClean="0"/>
              <a:t>compiuto</a:t>
            </a:r>
            <a:r>
              <a:rPr lang="it-IT" dirty="0" smtClean="0"/>
              <a:t>, </a:t>
            </a:r>
            <a:r>
              <a:rPr lang="it-IT" b="1" dirty="0" smtClean="0"/>
              <a:t>morto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… forse allora l’</a:t>
            </a:r>
            <a:r>
              <a:rPr lang="it-IT" b="1" i="1" dirty="0" smtClean="0"/>
              <a:t>omeostasi</a:t>
            </a:r>
            <a:r>
              <a:rPr lang="it-IT" dirty="0" smtClean="0"/>
              <a:t> è un </a:t>
            </a:r>
            <a:r>
              <a:rPr lang="it-IT" b="1" dirty="0" smtClean="0"/>
              <a:t>nuovo equilibrio</a:t>
            </a:r>
            <a:r>
              <a:rPr lang="it-IT" dirty="0" smtClean="0"/>
              <a:t>, recuperando anche valori antichi basati sulla verità antropologica dell’uomo, che l’umanesimo cristiano, e non solo, declina con nettezza.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1102</Words>
  <Application>Microsoft Office PowerPoint</Application>
  <PresentationFormat>Presentazione su schermo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Il significato di salute oggi.  Il senso e il valore morale del dolore</vt:lpstr>
      <vt:lpstr>Il risveglio</vt:lpstr>
      <vt:lpstr>La malattia</vt:lpstr>
      <vt:lpstr>La guarigione: corpo e anima… psiche o farfalla?</vt:lpstr>
      <vt:lpstr>…mi ha aiutato il Pensare</vt:lpstr>
      <vt:lpstr>Anche a… un’Etica ben definita, a un Visione del mondo onesta</vt:lpstr>
      <vt:lpstr>dopo una sbornia di … emozioni</vt:lpstr>
      <vt:lpstr>kùm</vt:lpstr>
      <vt:lpstr>La guarigione dell’anima individuale e di quella “sociale”</vt:lpstr>
      <vt:lpstr>… l’Abbondanza Frugale</vt:lpstr>
      <vt:lpstr>Costruire “comunità di destino”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Conciliare Lavoro e Famiglia, alcune prime idee della Comunità di ricerca diocesana</dc:title>
  <dc:creator>Valued Acer Customer</dc:creator>
  <cp:lastModifiedBy>Renato Pilutti</cp:lastModifiedBy>
  <cp:revision>67</cp:revision>
  <dcterms:created xsi:type="dcterms:W3CDTF">2012-03-09T03:18:30Z</dcterms:created>
  <dcterms:modified xsi:type="dcterms:W3CDTF">2018-03-09T20:12:17Z</dcterms:modified>
</cp:coreProperties>
</file>