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9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62" autoAdjust="0"/>
    <p:restoredTop sz="94444" autoAdjust="0"/>
  </p:normalViewPr>
  <p:slideViewPr>
    <p:cSldViewPr>
      <p:cViewPr>
        <p:scale>
          <a:sx n="75" d="100"/>
          <a:sy n="75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E8FF6-B818-4065-960C-0EDEB7B7C3C7}" type="datetimeFigureOut">
              <a:rPr lang="it-IT" smtClean="0"/>
              <a:pPr/>
              <a:t>09/07/2017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1A71-22E5-4572-AFEF-30C1D902B2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1834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448E-2C42-4B9F-BED2-25025561FA4F}" type="datetimeFigureOut">
              <a:rPr lang="it-IT" smtClean="0"/>
              <a:pPr/>
              <a:t>09/07/2017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F7-292C-4588-840C-EBDC5A049C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448E-2C42-4B9F-BED2-25025561FA4F}" type="datetimeFigureOut">
              <a:rPr lang="it-IT" smtClean="0"/>
              <a:pPr/>
              <a:t>09/07/2017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F7-292C-4588-840C-EBDC5A049C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448E-2C42-4B9F-BED2-25025561FA4F}" type="datetimeFigureOut">
              <a:rPr lang="it-IT" smtClean="0"/>
              <a:pPr/>
              <a:t>09/07/2017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F7-292C-4588-840C-EBDC5A049C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448E-2C42-4B9F-BED2-25025561FA4F}" type="datetimeFigureOut">
              <a:rPr lang="it-IT" smtClean="0"/>
              <a:pPr/>
              <a:t>09/07/2017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F7-292C-4588-840C-EBDC5A049C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448E-2C42-4B9F-BED2-25025561FA4F}" type="datetimeFigureOut">
              <a:rPr lang="it-IT" smtClean="0"/>
              <a:pPr/>
              <a:t>09/07/2017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F7-292C-4588-840C-EBDC5A049C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448E-2C42-4B9F-BED2-25025561FA4F}" type="datetimeFigureOut">
              <a:rPr lang="it-IT" smtClean="0"/>
              <a:pPr/>
              <a:t>09/07/2017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F7-292C-4588-840C-EBDC5A049C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448E-2C42-4B9F-BED2-25025561FA4F}" type="datetimeFigureOut">
              <a:rPr lang="it-IT" smtClean="0"/>
              <a:pPr/>
              <a:t>09/07/2017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F7-292C-4588-840C-EBDC5A049C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448E-2C42-4B9F-BED2-25025561FA4F}" type="datetimeFigureOut">
              <a:rPr lang="it-IT" smtClean="0"/>
              <a:pPr/>
              <a:t>09/07/2017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F7-292C-4588-840C-EBDC5A049C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448E-2C42-4B9F-BED2-25025561FA4F}" type="datetimeFigureOut">
              <a:rPr lang="it-IT" smtClean="0"/>
              <a:pPr/>
              <a:t>09/07/2017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F7-292C-4588-840C-EBDC5A049C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448E-2C42-4B9F-BED2-25025561FA4F}" type="datetimeFigureOut">
              <a:rPr lang="it-IT" smtClean="0"/>
              <a:pPr/>
              <a:t>09/07/2017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F7-292C-4588-840C-EBDC5A049C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448E-2C42-4B9F-BED2-25025561FA4F}" type="datetimeFigureOut">
              <a:rPr lang="it-IT" smtClean="0"/>
              <a:pPr/>
              <a:t>09/07/2017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7F37F7-292C-4588-840C-EBDC5A049C4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D0448E-2C42-4B9F-BED2-25025561FA4F}" type="datetimeFigureOut">
              <a:rPr lang="it-IT" smtClean="0"/>
              <a:pPr/>
              <a:t>09/07/2017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7F37F7-292C-4588-840C-EBDC5A049C47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Coscienza morale</a:t>
            </a:r>
            <a:br>
              <a:rPr lang="it-IT" dirty="0" smtClean="0"/>
            </a:br>
            <a:r>
              <a:rPr lang="it-IT" dirty="0" smtClean="0"/>
              <a:t>è un lusso?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000" b="1" i="1" dirty="0" err="1" smtClean="0"/>
              <a:t>I°</a:t>
            </a:r>
            <a:r>
              <a:rPr lang="it-IT" sz="2000" b="1" i="1" dirty="0" smtClean="0"/>
              <a:t> Festival nazionale della coscienza</a:t>
            </a:r>
            <a:r>
              <a:rPr lang="it-IT" sz="2000" dirty="0" smtClean="0"/>
              <a:t> - Berceto  di Parma - 8 luglio 2017</a:t>
            </a:r>
          </a:p>
          <a:p>
            <a:r>
              <a:rPr lang="it-IT" sz="2000" dirty="0" smtClean="0"/>
              <a:t>[A cura del Prof. Renato Pilutti ]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/>
              <a:t>…i</a:t>
            </a:r>
            <a:r>
              <a:rPr lang="it-IT" b="1" dirty="0" smtClean="0"/>
              <a:t> roghi, la Shoah e tanto altro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i roghi di Bruno e </a:t>
            </a:r>
            <a:r>
              <a:rPr lang="it-IT" b="1" dirty="0" err="1" smtClean="0"/>
              <a:t>Serveto</a:t>
            </a:r>
            <a:r>
              <a:rPr lang="it-IT" dirty="0" smtClean="0"/>
              <a:t>; </a:t>
            </a:r>
            <a:r>
              <a:rPr lang="it-IT" b="1" dirty="0" smtClean="0"/>
              <a:t>il genocidio degli </a:t>
            </a:r>
            <a:r>
              <a:rPr lang="it-IT" b="1" dirty="0" err="1" smtClean="0"/>
              <a:t>Armeni</a:t>
            </a:r>
            <a:r>
              <a:rPr lang="it-IT" b="1" dirty="0" smtClean="0"/>
              <a:t> perpetrato dai Turchi nel 1915</a:t>
            </a:r>
            <a:r>
              <a:rPr lang="it-IT" dirty="0" smtClean="0"/>
              <a:t>; </a:t>
            </a:r>
            <a:r>
              <a:rPr lang="it-IT" b="1" dirty="0" smtClean="0"/>
              <a:t>la morte per fame di milioni di contadini e i fucilati per paranoia del capo, sotto Stalin; la Shoah voluta da Hitler, </a:t>
            </a:r>
            <a:r>
              <a:rPr lang="it-IT" b="1" dirty="0" err="1" smtClean="0"/>
              <a:t>Himmler</a:t>
            </a:r>
            <a:r>
              <a:rPr lang="it-IT" b="1" dirty="0" smtClean="0"/>
              <a:t> e </a:t>
            </a:r>
            <a:r>
              <a:rPr lang="it-IT" b="1" dirty="0" err="1" smtClean="0"/>
              <a:t>Heydrich</a:t>
            </a:r>
            <a:r>
              <a:rPr lang="it-IT" dirty="0" smtClean="0"/>
              <a:t>; </a:t>
            </a:r>
            <a:r>
              <a:rPr lang="it-IT" b="1" dirty="0" smtClean="0"/>
              <a:t>il bombardamento tedesco di Coventry; quello alleato di Dresda e del quartiere di San Lorenzo a Roma, fino ai due supremi atti di terrorismo di ogni tempo, il volo dell’</a:t>
            </a:r>
            <a:r>
              <a:rPr lang="it-IT" b="1" dirty="0" err="1" smtClean="0"/>
              <a:t>Enola</a:t>
            </a:r>
            <a:r>
              <a:rPr lang="it-IT" b="1" dirty="0" smtClean="0"/>
              <a:t> Gay autorizzato dal presidente Truman su Hiroshima e poi dell’altro B29 su Nagasaki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Ai nostri tempi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Dov’è la coscienza di Gheddafi che ordina </a:t>
            </a:r>
            <a:r>
              <a:rPr lang="it-IT" dirty="0" err="1" smtClean="0"/>
              <a:t>Lokerbie</a:t>
            </a:r>
            <a:r>
              <a:rPr lang="it-IT" dirty="0" smtClean="0"/>
              <a:t> e quella di </a:t>
            </a:r>
            <a:r>
              <a:rPr lang="it-IT" dirty="0" err="1" smtClean="0"/>
              <a:t>Sarkozy</a:t>
            </a:r>
            <a:r>
              <a:rPr lang="it-IT" dirty="0" smtClean="0"/>
              <a:t> che vuole Gheddafi morto e scatena l’inferno; dov’è la coscienza di Saddam Hussein che gasa i Curdi e quella di Bush “il demente” e Blair “l’idiota” che scatena un altro inferno. E quella di Bin Laden? E quella di Al </a:t>
            </a:r>
            <a:r>
              <a:rPr lang="it-IT" dirty="0" err="1" smtClean="0"/>
              <a:t>Bagdadi</a:t>
            </a:r>
            <a:r>
              <a:rPr lang="it-IT" dirty="0" smtClean="0"/>
              <a:t>?</a:t>
            </a:r>
          </a:p>
          <a:p>
            <a:r>
              <a:rPr lang="it-IT" dirty="0" smtClean="0"/>
              <a:t>Dove è nascosta, ma c’è? Senz’altro sì ma ottenebrata, occultata, silente. </a:t>
            </a:r>
          </a:p>
          <a:p>
            <a:r>
              <a:rPr lang="it-IT" dirty="0" smtClean="0"/>
              <a:t>La coscienza morale è una dimensione antropologica da esplorare di nuovo, con rigorosa acribia.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Parolisi</a:t>
            </a:r>
            <a:r>
              <a:rPr lang="it-IT" b="1" dirty="0" smtClean="0"/>
              <a:t>, </a:t>
            </a:r>
            <a:r>
              <a:rPr lang="it-IT" b="1" dirty="0" err="1" smtClean="0"/>
              <a:t>Chikatylo</a:t>
            </a:r>
            <a:r>
              <a:rPr lang="it-IT" b="1" dirty="0" smtClean="0"/>
              <a:t>, </a:t>
            </a:r>
            <a:r>
              <a:rPr lang="it-IT" b="1" dirty="0" err="1" smtClean="0"/>
              <a:t>islamisti…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Dov’è la coscienza di </a:t>
            </a:r>
            <a:r>
              <a:rPr lang="it-IT" dirty="0" err="1" smtClean="0"/>
              <a:t>Parolisi</a:t>
            </a:r>
            <a:r>
              <a:rPr lang="it-IT" dirty="0" smtClean="0"/>
              <a:t> che ammazza a coltellate la moglie per? non si </a:t>
            </a:r>
            <a:r>
              <a:rPr lang="it-IT" dirty="0" err="1" smtClean="0"/>
              <a:t>sa…</a:t>
            </a:r>
            <a:r>
              <a:rPr lang="it-IT" dirty="0" smtClean="0"/>
              <a:t> e quella dell’ometto bergamasco che uccide una bimba per eiacularle sopra; dov’è la coscienza di Stasi che ammazza la fidanzata (se è veramente colpevole, però!), e quella di Donato Bilancia che uccide diciassette donne; dov’è la coscienza di </a:t>
            </a:r>
            <a:r>
              <a:rPr lang="it-IT" dirty="0" err="1" smtClean="0"/>
              <a:t>Leonarda</a:t>
            </a:r>
            <a:r>
              <a:rPr lang="it-IT" dirty="0" smtClean="0"/>
              <a:t> </a:t>
            </a:r>
            <a:r>
              <a:rPr lang="it-IT" dirty="0" err="1" smtClean="0"/>
              <a:t>Cianciulli</a:t>
            </a:r>
            <a:r>
              <a:rPr lang="it-IT" dirty="0" smtClean="0"/>
              <a:t> che saponifica il prossimo; dov’è la coscienza di </a:t>
            </a:r>
            <a:r>
              <a:rPr lang="it-IT" dirty="0" err="1" smtClean="0"/>
              <a:t>Chikatylo</a:t>
            </a:r>
            <a:r>
              <a:rPr lang="it-IT" dirty="0" smtClean="0"/>
              <a:t>, e quella di Ted </a:t>
            </a:r>
            <a:r>
              <a:rPr lang="it-IT" dirty="0" err="1" smtClean="0"/>
              <a:t>Bundy</a:t>
            </a:r>
            <a:r>
              <a:rPr lang="it-IT" dirty="0" smtClean="0"/>
              <a:t>, o quella di Jeffrey </a:t>
            </a:r>
            <a:r>
              <a:rPr lang="it-IT" dirty="0" err="1" smtClean="0"/>
              <a:t>Dahmer</a:t>
            </a:r>
            <a:r>
              <a:rPr lang="it-IT" dirty="0" smtClean="0"/>
              <a:t>? E quella dei “soldati di Allah” che ammazzano a Londra, Madrid, Parigi, Bruxelles e Nizza. Soldati di chi? Quanta ignoranza, fanatismo, </a:t>
            </a:r>
            <a:r>
              <a:rPr lang="it-IT" dirty="0" err="1" smtClean="0"/>
              <a:t>arretratezza…</a:t>
            </a:r>
            <a:r>
              <a:rPr lang="it-IT" dirty="0" smtClean="0"/>
              <a:t> si tratta forse della diacronia nell’</a:t>
            </a:r>
            <a:r>
              <a:rPr lang="it-IT" dirty="0" err="1" smtClean="0"/>
              <a:t>ominizzazione</a:t>
            </a:r>
            <a:r>
              <a:rPr lang="it-IT" dirty="0" smtClean="0"/>
              <a:t>. Recuperiamo, via!, non solo il dato sociologico, ma anche un poco Lombroso o </a:t>
            </a:r>
            <a:r>
              <a:rPr lang="it-IT" dirty="0" err="1" smtClean="0"/>
              <a:t>Adrian</a:t>
            </a:r>
            <a:r>
              <a:rPr lang="it-IT" dirty="0" smtClean="0"/>
              <a:t> </a:t>
            </a:r>
            <a:r>
              <a:rPr lang="it-IT" dirty="0" err="1" smtClean="0"/>
              <a:t>Raine</a:t>
            </a:r>
            <a:r>
              <a:rPr lang="it-IT" dirty="0" smtClean="0"/>
              <a:t> (</a:t>
            </a:r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i="1" dirty="0" smtClean="0"/>
              <a:t>Anatomia della violenza. Le radici biologiche del crimine</a:t>
            </a:r>
            <a:r>
              <a:rPr lang="it-IT" dirty="0" smtClean="0"/>
              <a:t>, </a:t>
            </a:r>
            <a:r>
              <a:rPr lang="it-IT" i="1" dirty="0" smtClean="0"/>
              <a:t> </a:t>
            </a:r>
            <a:r>
              <a:rPr lang="it-IT" dirty="0" smtClean="0"/>
              <a:t>Mondadori Università, Milano 2015).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Nizza 2016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Abbiamo sentito dire che l’assassino “islamista” di Nizza era depresso perché la moglie lo stava mollando, ma </a:t>
            </a:r>
            <a:r>
              <a:rPr lang="it-IT" dirty="0" err="1" smtClean="0"/>
              <a:t>dài</a:t>
            </a:r>
            <a:r>
              <a:rPr lang="it-IT" dirty="0" smtClean="0"/>
              <a:t>, il depresso si suicida, non ammazza, beati giornalisti e buonisti del </a:t>
            </a:r>
            <a:r>
              <a:rPr lang="it-IT" dirty="0" err="1" smtClean="0"/>
              <a:t>c.zo</a:t>
            </a:r>
            <a:r>
              <a:rPr lang="it-IT" dirty="0" smtClean="0"/>
              <a:t>! Paranoico, forse (</a:t>
            </a:r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i="1" dirty="0" smtClean="0"/>
              <a:t>Manuale Medico Diagnostico</a:t>
            </a:r>
            <a:r>
              <a:rPr lang="it-IT" dirty="0" smtClean="0"/>
              <a:t> IV).</a:t>
            </a:r>
          </a:p>
          <a:p>
            <a:r>
              <a:rPr lang="it-IT" dirty="0" smtClean="0"/>
              <a:t>Come facciamo a chiamare “danni collaterali” i bambini, donne, vecchi uccisi dai bombardieri americani, francesi o russi, solo perché erano nei dintorni di un capo </a:t>
            </a:r>
            <a:r>
              <a:rPr lang="it-IT" dirty="0" err="1" smtClean="0"/>
              <a:t>jihadista</a:t>
            </a:r>
            <a:r>
              <a:rPr lang="it-IT" dirty="0" smtClean="0"/>
              <a:t>? E quella di </a:t>
            </a:r>
            <a:r>
              <a:rPr lang="it-IT" dirty="0" err="1" smtClean="0"/>
              <a:t>Erdogan</a:t>
            </a:r>
            <a:r>
              <a:rPr lang="it-IT" dirty="0" smtClean="0"/>
              <a:t>, democratico dittatore?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Totò Riina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Dov’è la coscienza di Totò Riina e dov’era quella del giudice che condannava Enzo Tortora? </a:t>
            </a:r>
          </a:p>
          <a:p>
            <a:r>
              <a:rPr lang="it-IT" dirty="0" smtClean="0"/>
              <a:t>Dove sono le coscienze dei malfattori in giacca e cravatta delle grandi banche  società finanziarie semianonime di tutto il mondo?</a:t>
            </a:r>
          </a:p>
          <a:p>
            <a:r>
              <a:rPr lang="it-IT" dirty="0" smtClean="0"/>
              <a:t>E l’elenco potrebbe continuare</a:t>
            </a:r>
            <a:r>
              <a:rPr lang="it-IT" i="1" dirty="0" smtClean="0"/>
              <a:t> </a:t>
            </a:r>
            <a:r>
              <a:rPr lang="it-IT" i="1" dirty="0" err="1" smtClean="0"/>
              <a:t>sine</a:t>
            </a:r>
            <a:r>
              <a:rPr lang="it-IT" i="1" dirty="0" smtClean="0"/>
              <a:t> </a:t>
            </a:r>
            <a:r>
              <a:rPr lang="it-IT" i="1" dirty="0" err="1" smtClean="0"/>
              <a:t>die</a:t>
            </a:r>
            <a:r>
              <a:rPr lang="it-IT" dirty="0" smtClean="0"/>
              <a:t>, anche se il buon Steven </a:t>
            </a:r>
            <a:r>
              <a:rPr lang="it-IT" dirty="0" err="1" smtClean="0"/>
              <a:t>Pinker</a:t>
            </a:r>
            <a:r>
              <a:rPr lang="it-IT" dirty="0" smtClean="0"/>
              <a:t> ci spiega che la violenza è in declino (</a:t>
            </a:r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i="1" dirty="0" smtClean="0"/>
              <a:t>Il declino della violenza</a:t>
            </a:r>
            <a:r>
              <a:rPr lang="it-IT" dirty="0" smtClean="0"/>
              <a:t>, Feltrinelli, Milano 2012). Speriamo, ma il declino sarà lento e molto lungo.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L’etica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concetto di “etica” è in genere molto confuso come accezione comune, poiché si intende come sinonimo di giudizio morale sull’agire “libero” dell’uomo circa le azioni buone o male. In realtà sarebbe utile ricordare che la nozione, in sé, è generica e va declinata secondo ciò che si intenda veramente per “sapere morale”.</a:t>
            </a:r>
          </a:p>
          <a:p>
            <a:r>
              <a:rPr lang="it-IT" dirty="0" smtClean="0"/>
              <a:t>E dunque è necessario in qualche modo concordare su una sorta di declinazione di quelle che potrebbero essere considerate le varie “scuola di etica” che si sono nel tempo sviluppate e affermate.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“scuole etiche”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Emotivismo</a:t>
            </a:r>
            <a:endParaRPr lang="it-IT" dirty="0" smtClean="0"/>
          </a:p>
          <a:p>
            <a:r>
              <a:rPr lang="it-IT" dirty="0" smtClean="0"/>
              <a:t>Prescrittivismo</a:t>
            </a:r>
          </a:p>
          <a:p>
            <a:r>
              <a:rPr lang="it-IT" dirty="0" err="1" smtClean="0"/>
              <a:t>Deontologismo</a:t>
            </a:r>
            <a:endParaRPr lang="it-IT" dirty="0" smtClean="0"/>
          </a:p>
          <a:p>
            <a:r>
              <a:rPr lang="it-IT" dirty="0" smtClean="0"/>
              <a:t>Utilitarismo</a:t>
            </a:r>
          </a:p>
          <a:p>
            <a:r>
              <a:rPr lang="it-IT" dirty="0" smtClean="0"/>
              <a:t>Edonismo</a:t>
            </a:r>
          </a:p>
          <a:p>
            <a:r>
              <a:rPr lang="it-IT" dirty="0" smtClean="0"/>
              <a:t>Culturalismo </a:t>
            </a:r>
          </a:p>
          <a:p>
            <a:pPr>
              <a:buNone/>
            </a:pPr>
            <a:r>
              <a:rPr lang="it-IT" smtClean="0"/>
              <a:t>…</a:t>
            </a:r>
            <a:endParaRPr lang="it-IT" dirty="0" smtClean="0"/>
          </a:p>
          <a:p>
            <a:r>
              <a:rPr lang="it-IT" b="1" dirty="0" smtClean="0"/>
              <a:t>Finalismo</a:t>
            </a:r>
          </a:p>
          <a:p>
            <a:r>
              <a:rPr lang="it-IT" dirty="0" smtClean="0"/>
              <a:t>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coscienza e l’</a:t>
            </a:r>
            <a:r>
              <a:rPr lang="it-IT" b="1" dirty="0" err="1" smtClean="0"/>
              <a:t>etica…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Quale coscienza dunque?</a:t>
            </a:r>
          </a:p>
          <a:p>
            <a:r>
              <a:rPr lang="it-IT" dirty="0" smtClean="0"/>
              <a:t>Quale etica?</a:t>
            </a:r>
          </a:p>
          <a:p>
            <a:r>
              <a:rPr lang="it-IT" dirty="0" smtClean="0"/>
              <a:t>Etica della vita </a:t>
            </a:r>
            <a:r>
              <a:rPr lang="it-IT" dirty="0" err="1" smtClean="0"/>
              <a:t>umana…</a:t>
            </a:r>
            <a:r>
              <a:rPr lang="it-IT" dirty="0" smtClean="0"/>
              <a:t> etica sociale</a:t>
            </a:r>
          </a:p>
          <a:p>
            <a:r>
              <a:rPr lang="it-IT" dirty="0" smtClean="0"/>
              <a:t>Politica e diritto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L’accezione morale della coscienza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Tratteremo dell’</a:t>
            </a:r>
            <a:r>
              <a:rPr lang="it-IT" b="1" i="1" dirty="0" smtClean="0"/>
              <a:t>accezione</a:t>
            </a:r>
            <a:r>
              <a:rPr lang="it-IT" b="1" dirty="0" smtClean="0"/>
              <a:t> </a:t>
            </a:r>
            <a:r>
              <a:rPr lang="it-IT" b="1" i="1" dirty="0" smtClean="0"/>
              <a:t>morale</a:t>
            </a:r>
            <a:r>
              <a:rPr lang="it-IT" dirty="0" smtClean="0"/>
              <a:t> della </a:t>
            </a:r>
            <a:r>
              <a:rPr lang="it-IT" b="1" i="1" dirty="0" smtClean="0"/>
              <a:t>coscienza</a:t>
            </a:r>
            <a:r>
              <a:rPr lang="it-IT" dirty="0" smtClean="0"/>
              <a:t>, non di quella neuro-psicologica, che potremmo chiamare </a:t>
            </a:r>
            <a:r>
              <a:rPr lang="it-IT" i="1" dirty="0" smtClean="0"/>
              <a:t>coscienza-consapevolezza</a:t>
            </a:r>
            <a:r>
              <a:rPr lang="it-IT" dirty="0" smtClean="0"/>
              <a:t> </a:t>
            </a:r>
            <a:r>
              <a:rPr lang="it-IT" i="1" dirty="0" smtClean="0"/>
              <a:t>di esistere</a:t>
            </a:r>
            <a:r>
              <a:rPr lang="it-IT" dirty="0" smtClean="0"/>
              <a:t>, o </a:t>
            </a:r>
            <a:r>
              <a:rPr lang="it-IT" i="1" dirty="0" smtClean="0"/>
              <a:t>coscienza riflessa</a:t>
            </a:r>
            <a:r>
              <a:rPr lang="it-IT" dirty="0" smtClean="0"/>
              <a:t>.</a:t>
            </a:r>
          </a:p>
          <a:p>
            <a:r>
              <a:rPr lang="it-IT" b="1" dirty="0" smtClean="0"/>
              <a:t>Il tema della coscienza è presente nella discussione filosofica da millenni</a:t>
            </a:r>
            <a:r>
              <a:rPr lang="it-IT" dirty="0" smtClean="0"/>
              <a:t>.  </a:t>
            </a:r>
          </a:p>
          <a:p>
            <a:r>
              <a:rPr lang="it-IT" dirty="0" smtClean="0"/>
              <a:t>Nella storia umana piena di guerre sanguinose, di imbrogli e truffe, piena di superficialità, di ignoranza colpevole, di manipolazioni intellettuali e ottusa noia, non ultimo fomite di delitti e malefatte, anche se spesso sottovalutato, </a:t>
            </a:r>
            <a:r>
              <a:rPr lang="it-IT" b="1" dirty="0" smtClean="0"/>
              <a:t>sembra veramente sia stato sempre e sia in qualche modo ancora un </a:t>
            </a:r>
            <a:r>
              <a:rPr lang="it-IT" b="1" i="1" dirty="0" smtClean="0"/>
              <a:t>lusso</a:t>
            </a:r>
            <a:r>
              <a:rPr lang="it-IT" b="1" dirty="0" smtClean="0"/>
              <a:t> avere una </a:t>
            </a:r>
            <a:r>
              <a:rPr lang="it-IT" b="1" i="1" dirty="0" smtClean="0"/>
              <a:t>coscienza</a:t>
            </a:r>
            <a:r>
              <a:rPr lang="it-IT" b="1" dirty="0" smtClean="0"/>
              <a:t> e </a:t>
            </a:r>
            <a:r>
              <a:rPr lang="it-IT" b="1" i="1" dirty="0" smtClean="0"/>
              <a:t>ascoltarla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Una breve storia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Abbiamo detto che il dibattito su ciò che sia la </a:t>
            </a:r>
            <a:r>
              <a:rPr lang="it-IT" i="1" dirty="0" smtClean="0"/>
              <a:t>coscienza</a:t>
            </a:r>
            <a:r>
              <a:rPr lang="it-IT" dirty="0" smtClean="0"/>
              <a:t> morale è presente nella storia del pensiero occidentale da almeno due millenni e mezzo (in quello orientale da più tempo ancora), ma ha assunto una connotazione forte e distinta soprattutto con il pensiero di Platone e di Aristotele (</a:t>
            </a:r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i="1" dirty="0" smtClean="0"/>
              <a:t>Etica a </a:t>
            </a:r>
            <a:r>
              <a:rPr lang="it-IT" i="1" dirty="0" err="1" smtClean="0"/>
              <a:t>Nicomaco</a:t>
            </a:r>
            <a:r>
              <a:rPr lang="it-IT" dirty="0" smtClean="0"/>
              <a:t>, etc.), ma anche delle “scuole” scettiche, stoiche e ciniche.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pensiero cristiano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pensiero cristiano, a partire dal riconoscimento della persona umana come valore in qualche modo assoluto (</a:t>
            </a:r>
            <a:r>
              <a:rPr lang="it-IT" i="1" dirty="0" smtClean="0"/>
              <a:t>Vangeli canonici</a:t>
            </a:r>
            <a:r>
              <a:rPr lang="it-IT" dirty="0" smtClean="0"/>
              <a:t> e </a:t>
            </a:r>
            <a:r>
              <a:rPr lang="it-IT" i="1" dirty="0" smtClean="0"/>
              <a:t>Lettera</a:t>
            </a:r>
            <a:r>
              <a:rPr lang="it-IT" dirty="0" smtClean="0"/>
              <a:t> di Paolo ai </a:t>
            </a:r>
            <a:r>
              <a:rPr lang="it-IT" i="1" dirty="0" err="1" smtClean="0"/>
              <a:t>Galati</a:t>
            </a:r>
            <a:r>
              <a:rPr lang="it-IT" dirty="0" smtClean="0"/>
              <a:t> 3, 28 come fonti principali) ha sviluppato il tema nelle sue varie declinazioni patristiche (Giovanni </a:t>
            </a:r>
            <a:r>
              <a:rPr lang="it-IT" dirty="0" err="1" smtClean="0"/>
              <a:t>Cassiano</a:t>
            </a:r>
            <a:r>
              <a:rPr lang="it-IT" dirty="0" smtClean="0"/>
              <a:t>, Giovanni </a:t>
            </a:r>
            <a:r>
              <a:rPr lang="it-IT" dirty="0" err="1" smtClean="0"/>
              <a:t>Climaco</a:t>
            </a:r>
            <a:r>
              <a:rPr lang="it-IT" dirty="0" smtClean="0"/>
              <a:t>, Agostino e Gregorio Magno tra diversi altri) e filosofiche (</a:t>
            </a:r>
            <a:r>
              <a:rPr lang="it-IT" i="1" dirty="0" smtClean="0"/>
              <a:t>in primis</a:t>
            </a:r>
            <a:r>
              <a:rPr lang="it-IT" dirty="0" smtClean="0"/>
              <a:t> con Tommaso d’Aquino), fino alla modernità (</a:t>
            </a:r>
            <a:r>
              <a:rPr lang="it-IT" dirty="0" err="1" smtClean="0"/>
              <a:t>Kant</a:t>
            </a:r>
            <a:r>
              <a:rPr lang="it-IT" dirty="0" smtClean="0"/>
              <a:t>, </a:t>
            </a:r>
            <a:r>
              <a:rPr lang="it-IT" dirty="0" err="1" smtClean="0"/>
              <a:t>Marx</a:t>
            </a:r>
            <a:r>
              <a:rPr lang="it-IT" dirty="0" smtClean="0"/>
              <a:t>, Nietzsche, etc.) e alla contemporaneità (</a:t>
            </a:r>
            <a:r>
              <a:rPr lang="it-IT" dirty="0" err="1" smtClean="0"/>
              <a:t>Heidegger</a:t>
            </a:r>
            <a:r>
              <a:rPr lang="it-IT" dirty="0" smtClean="0"/>
              <a:t>, </a:t>
            </a:r>
            <a:r>
              <a:rPr lang="it-IT" dirty="0" err="1" smtClean="0"/>
              <a:t>Jaspers</a:t>
            </a:r>
            <a:r>
              <a:rPr lang="it-IT" dirty="0" smtClean="0"/>
              <a:t>, Elisabeth </a:t>
            </a:r>
            <a:r>
              <a:rPr lang="it-IT" dirty="0" err="1" smtClean="0"/>
              <a:t>Anscombe</a:t>
            </a:r>
            <a:r>
              <a:rPr lang="it-IT" dirty="0" smtClean="0"/>
              <a:t>, Cornelio </a:t>
            </a:r>
            <a:r>
              <a:rPr lang="it-IT" dirty="0" err="1" smtClean="0"/>
              <a:t>Fabro</a:t>
            </a:r>
            <a:r>
              <a:rPr lang="it-IT" dirty="0" smtClean="0"/>
              <a:t>, etc.).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dottrina classica cristiana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 Secondo la dottrina classica la coscienza dovrebbe essere </a:t>
            </a:r>
            <a:r>
              <a:rPr lang="it-IT" b="1" i="1" dirty="0" err="1" smtClean="0"/>
              <a:t>Lex</a:t>
            </a:r>
            <a:r>
              <a:rPr lang="it-IT" b="1" i="1" dirty="0" smtClean="0"/>
              <a:t> </a:t>
            </a:r>
            <a:r>
              <a:rPr lang="it-IT" b="1" i="1" dirty="0" err="1" smtClean="0"/>
              <a:t>aeterna</a:t>
            </a:r>
            <a:r>
              <a:rPr lang="it-IT" b="1" i="1" dirty="0" smtClean="0"/>
              <a:t> in </a:t>
            </a:r>
            <a:r>
              <a:rPr lang="it-IT" b="1" i="1" dirty="0" err="1" smtClean="0"/>
              <a:t>rationali</a:t>
            </a:r>
            <a:r>
              <a:rPr lang="it-IT" b="1" dirty="0" smtClean="0"/>
              <a:t> </a:t>
            </a:r>
            <a:r>
              <a:rPr lang="it-IT" b="1" i="1" dirty="0" smtClean="0"/>
              <a:t>creatura</a:t>
            </a:r>
            <a:r>
              <a:rPr lang="it-IT" b="1" dirty="0" smtClean="0"/>
              <a:t>, cioè la capacità di “sentire” dentro che un’azione è buona o mala, che un detto è onesto o falso</a:t>
            </a:r>
            <a:r>
              <a:rPr lang="it-IT" dirty="0" smtClean="0"/>
              <a:t>, che un apprezzamento è giusto o ingiusto, e così andando. </a:t>
            </a:r>
            <a:r>
              <a:rPr lang="it-IT" b="1" dirty="0" smtClean="0"/>
              <a:t>La coscienza come voce interiore </a:t>
            </a:r>
            <a:r>
              <a:rPr lang="it-IT" dirty="0" smtClean="0"/>
              <a:t>che, se non è zittita dalla crudeltà e dal cinismo, indirizza e giudica le azioni umane libere, per quanto possibile.</a:t>
            </a:r>
          </a:p>
          <a:p>
            <a:r>
              <a:rPr lang="it-IT" dirty="0" smtClean="0"/>
              <a:t>Non possiamo avallare </a:t>
            </a:r>
            <a:r>
              <a:rPr lang="it-IT" smtClean="0"/>
              <a:t>l’idea di </a:t>
            </a:r>
            <a:r>
              <a:rPr lang="it-IT" dirty="0" smtClean="0"/>
              <a:t>essere solo biologicamente pro-gettati in questo </a:t>
            </a:r>
            <a:r>
              <a:rPr lang="it-IT" dirty="0" err="1" smtClean="0"/>
              <a:t>mondo…</a:t>
            </a:r>
            <a:r>
              <a:rPr lang="it-IT" dirty="0" smtClean="0"/>
              <a:t> </a:t>
            </a:r>
            <a:r>
              <a:rPr lang="it-IT" dirty="0" err="1" smtClean="0"/>
              <a:t>Heidegger</a:t>
            </a:r>
            <a:r>
              <a:rPr lang="it-IT" dirty="0" smtClean="0"/>
              <a:t> più </a:t>
            </a:r>
            <a:r>
              <a:rPr lang="it-IT" dirty="0" err="1" smtClean="0"/>
              <a:t>Comte</a:t>
            </a:r>
            <a:r>
              <a:rPr lang="it-IT" dirty="0" smtClean="0"/>
              <a:t> non funziona.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Sul versante “laico”: la coscienza e la libertà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coscienza va </a:t>
            </a:r>
            <a:r>
              <a:rPr lang="it-IT" dirty="0" err="1" smtClean="0"/>
              <a:t>relata</a:t>
            </a:r>
            <a:r>
              <a:rPr lang="it-IT" dirty="0" smtClean="0"/>
              <a:t> al tema della libertà, che a sua volta si declina in vari modi: da quello liberale classico del fare ciò che è consentito rispettando la libertà altrui (Stuart </a:t>
            </a:r>
            <a:r>
              <a:rPr lang="it-IT" dirty="0" err="1" smtClean="0"/>
              <a:t>Mill</a:t>
            </a:r>
            <a:r>
              <a:rPr lang="it-IT" dirty="0" smtClean="0"/>
              <a:t>, etc.), a quello </a:t>
            </a:r>
            <a:r>
              <a:rPr lang="it-IT" dirty="0" err="1" smtClean="0"/>
              <a:t>edonista-emotivista</a:t>
            </a:r>
            <a:r>
              <a:rPr lang="it-IT" dirty="0" smtClean="0"/>
              <a:t> del “</a:t>
            </a:r>
            <a:r>
              <a:rPr lang="it-IT" i="1" dirty="0" smtClean="0"/>
              <a:t>fare ciò che si vuole</a:t>
            </a:r>
            <a:r>
              <a:rPr lang="it-IT" dirty="0" smtClean="0"/>
              <a:t>”, a quello </a:t>
            </a:r>
            <a:r>
              <a:rPr lang="it-IT" dirty="0" err="1" smtClean="0"/>
              <a:t>etico-personalista</a:t>
            </a:r>
            <a:r>
              <a:rPr lang="it-IT" dirty="0" smtClean="0"/>
              <a:t> del “</a:t>
            </a:r>
            <a:r>
              <a:rPr lang="it-IT" i="1" dirty="0" smtClean="0"/>
              <a:t>volere ciò che si fa</a:t>
            </a:r>
            <a:r>
              <a:rPr lang="it-IT" dirty="0" smtClean="0"/>
              <a:t>”, con una sottolineatura forte del momento razionale e logico argomentativo della scelta morale.</a:t>
            </a:r>
          </a:p>
          <a:p>
            <a:r>
              <a:rPr lang="it-IT" b="1" dirty="0" smtClean="0"/>
              <a:t>La libertà come dimensione dove si esercita la coscienza morale </a:t>
            </a:r>
            <a:r>
              <a:rPr lang="it-IT" dirty="0" smtClean="0"/>
              <a:t>secondo inclinazioni e decisioni della persona.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 Codici antichi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Citiamo innanzitutto il Codice del re Caldeo </a:t>
            </a:r>
            <a:r>
              <a:rPr lang="it-IT" dirty="0" err="1" smtClean="0"/>
              <a:t>Hammurapi</a:t>
            </a:r>
            <a:r>
              <a:rPr lang="it-IT" dirty="0" smtClean="0"/>
              <a:t> del XIX secolo a. C., il Decalogo biblico (Esodo e Deuteronomio) e il Codice Levitico (</a:t>
            </a:r>
            <a:r>
              <a:rPr lang="it-IT" dirty="0" err="1" smtClean="0"/>
              <a:t>VII</a:t>
            </a:r>
            <a:r>
              <a:rPr lang="it-IT" dirty="0" smtClean="0"/>
              <a:t>/X sec): già in questi testi legislativi si riflettono un’etica umana rispettosa di certi limiti. La coscienza aveva cominciato a funzionare a livello </a:t>
            </a:r>
            <a:r>
              <a:rPr lang="it-IT" dirty="0" err="1" smtClean="0"/>
              <a:t>giuridico-normativo</a:t>
            </a:r>
            <a:r>
              <a:rPr lang="it-IT" dirty="0" smtClean="0"/>
              <a:t> e socio-politico.</a:t>
            </a:r>
          </a:p>
          <a:p>
            <a:r>
              <a:rPr lang="it-IT" dirty="0" smtClean="0"/>
              <a:t>Anche il Decalogo contenuto in Esodo e in Deuteronomio è originato dal plesso storico culturale mesopotamico, tant’è che molti precetti quasi corrispondono, come la regolamentazione della “vendetta”.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coscienza nella “storia”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E’ chiaro che la “</a:t>
            </a:r>
            <a:r>
              <a:rPr lang="it-IT" b="1" dirty="0" smtClean="0"/>
              <a:t>nozione di coscienza</a:t>
            </a:r>
            <a:r>
              <a:rPr lang="it-IT" dirty="0" smtClean="0"/>
              <a:t>” </a:t>
            </a:r>
            <a:r>
              <a:rPr lang="it-IT" b="1" dirty="0" smtClean="0"/>
              <a:t>va contestualizzata e storicizzata</a:t>
            </a:r>
            <a:r>
              <a:rPr lang="it-IT" dirty="0" smtClean="0"/>
              <a:t>, perché il valore da attribuire alle cose, agli atti e alla vita umana è cambiato nel tempo, e in modo diacronico rispetto ai vari luoghi abitati del pianeta. In ogni caso una carrellata non sistematica su fatti orribili accaduti nel tempo è utile.</a:t>
            </a:r>
          </a:p>
          <a:p>
            <a:r>
              <a:rPr lang="it-IT" dirty="0" smtClean="0"/>
              <a:t>Sembra una storia di orrori, estrapolata dalla storia tout court. È come ciò che accade oggi con la cronaca nera, che fa più notizia di quella positiva. I mezzi di comunicazione, infatti, ne fanno incetta per vendere copie o spazi.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Fatti che invocano la coscienza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Torno molto indietro solo con due esempi: </a:t>
            </a:r>
            <a:r>
              <a:rPr lang="it-IT" b="1" dirty="0" smtClean="0"/>
              <a:t>la strage di </a:t>
            </a:r>
            <a:r>
              <a:rPr lang="it-IT" b="1" dirty="0" err="1" smtClean="0"/>
              <a:t>Tessalonica</a:t>
            </a:r>
            <a:r>
              <a:rPr lang="it-IT" dirty="0" smtClean="0"/>
              <a:t> </a:t>
            </a:r>
            <a:r>
              <a:rPr lang="it-IT" b="1" dirty="0" smtClean="0"/>
              <a:t>voluta dall’imperatore Teodosio nel 390</a:t>
            </a:r>
            <a:r>
              <a:rPr lang="it-IT" dirty="0" smtClean="0"/>
              <a:t>, convocatore cristianissimo del Primo Concilio di Costantinopoli e la s</a:t>
            </a:r>
            <a:r>
              <a:rPr lang="it-IT" b="1" dirty="0" smtClean="0"/>
              <a:t>trage di ebrei e musulmani perpetrata da Goffredo di </a:t>
            </a:r>
            <a:r>
              <a:rPr lang="it-IT" b="1" dirty="0" err="1" smtClean="0"/>
              <a:t>Buglione</a:t>
            </a:r>
            <a:r>
              <a:rPr lang="it-IT" b="1" dirty="0" smtClean="0"/>
              <a:t> e Raimondo di Tolosa il 15 luglio del 1099 a Gerusalemme</a:t>
            </a:r>
            <a:r>
              <a:rPr lang="it-IT" dirty="0" smtClean="0"/>
              <a:t>. Si possono poi ricordare, tra le altre, le stragi degli Albigesi nel 1209 a </a:t>
            </a:r>
            <a:r>
              <a:rPr lang="it-IT" dirty="0" err="1" smtClean="0"/>
              <a:t>Beziers</a:t>
            </a:r>
            <a:r>
              <a:rPr lang="it-IT" dirty="0" smtClean="0"/>
              <a:t> (“</a:t>
            </a:r>
            <a:r>
              <a:rPr lang="it-IT" i="1" dirty="0" smtClean="0"/>
              <a:t>Uccideteli tutti, Dio riconoscerà i suoi</a:t>
            </a:r>
            <a:r>
              <a:rPr lang="it-IT" dirty="0" smtClean="0"/>
              <a:t>”), la frase di un capo crociato, l’</a:t>
            </a:r>
            <a:r>
              <a:rPr lang="it-IT" dirty="0" err="1" smtClean="0"/>
              <a:t>Amaury</a:t>
            </a:r>
            <a:r>
              <a:rPr lang="it-IT" dirty="0" smtClean="0"/>
              <a:t>, a un soldato dubbioso), la notte di San Bartolomeo tra il 23 e il 24 agosto 1572 in cui vennero sterminati migliaia di Ugonotti (protestanti); 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2499</TotalTime>
  <Words>925</Words>
  <Application>Microsoft Office PowerPoint</Application>
  <PresentationFormat>Presentazione su schermo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Equinozio</vt:lpstr>
      <vt:lpstr>La Coscienza morale è un lusso?</vt:lpstr>
      <vt:lpstr>L’accezione morale della coscienza</vt:lpstr>
      <vt:lpstr>Una breve storia</vt:lpstr>
      <vt:lpstr>Il pensiero cristiano</vt:lpstr>
      <vt:lpstr>La dottrina classica cristiana</vt:lpstr>
      <vt:lpstr>Sul versante “laico”: la coscienza e la libertà</vt:lpstr>
      <vt:lpstr>I Codici antichi</vt:lpstr>
      <vt:lpstr>La coscienza nella “storia”</vt:lpstr>
      <vt:lpstr>Fatti che invocano la coscienza</vt:lpstr>
      <vt:lpstr>…i roghi, la Shoah e tanto altro</vt:lpstr>
      <vt:lpstr>Ai nostri tempi</vt:lpstr>
      <vt:lpstr>Parolisi, Chikatylo, islamisti…</vt:lpstr>
      <vt:lpstr>Nizza 2016</vt:lpstr>
      <vt:lpstr>Totò Riina</vt:lpstr>
      <vt:lpstr>L’etica</vt:lpstr>
      <vt:lpstr>Le “scuole etiche”</vt:lpstr>
      <vt:lpstr>La coscienza e l’etica…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L’Uomo  nelle grandi Religioni</dc:title>
  <dc:creator>Valued Acer Customer</dc:creator>
  <cp:lastModifiedBy>Renato Pilutti</cp:lastModifiedBy>
  <cp:revision>238</cp:revision>
  <dcterms:created xsi:type="dcterms:W3CDTF">2011-11-26T05:32:39Z</dcterms:created>
  <dcterms:modified xsi:type="dcterms:W3CDTF">2017-07-09T10:28:56Z</dcterms:modified>
</cp:coreProperties>
</file>