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76" r:id="rId1"/>
  </p:sldMasterIdLst>
  <p:notesMasterIdLst>
    <p:notesMasterId r:id="rId18"/>
  </p:notesMasterIdLst>
  <p:sldIdLst>
    <p:sldId id="256" r:id="rId2"/>
    <p:sldId id="257" r:id="rId3"/>
    <p:sldId id="272" r:id="rId4"/>
    <p:sldId id="258" r:id="rId5"/>
    <p:sldId id="271" r:id="rId6"/>
    <p:sldId id="273" r:id="rId7"/>
    <p:sldId id="259" r:id="rId8"/>
    <p:sldId id="260" r:id="rId9"/>
    <p:sldId id="261" r:id="rId10"/>
    <p:sldId id="274" r:id="rId11"/>
    <p:sldId id="262" r:id="rId12"/>
    <p:sldId id="263" r:id="rId13"/>
    <p:sldId id="264" r:id="rId14"/>
    <p:sldId id="265" r:id="rId15"/>
    <p:sldId id="267" r:id="rId16"/>
    <p:sldId id="268" r:id="rId17"/>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7062" autoAdjust="0"/>
    <p:restoredTop sz="94444" autoAdjust="0"/>
  </p:normalViewPr>
  <p:slideViewPr>
    <p:cSldViewPr>
      <p:cViewPr>
        <p:scale>
          <a:sx n="75" d="100"/>
          <a:sy n="75" d="100"/>
        </p:scale>
        <p:origin x="-2652" y="-85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D4E8FF6-B818-4065-960C-0EDEB7B7C3C7}" type="datetimeFigureOut">
              <a:rPr lang="it-IT" smtClean="0"/>
              <a:pPr/>
              <a:t>27/06/2017</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5201A71-22E5-4572-AFEF-30C1D902B241}" type="slidenum">
              <a:rPr lang="it-IT" smtClean="0"/>
              <a:pPr/>
              <a:t>‹N›</a:t>
            </a:fld>
            <a:endParaRPr lang="it-IT"/>
          </a:p>
        </p:txBody>
      </p:sp>
    </p:spTree>
    <p:extLst>
      <p:ext uri="{BB962C8B-B14F-4D97-AF65-F5344CB8AC3E}">
        <p14:creationId xmlns:p14="http://schemas.microsoft.com/office/powerpoint/2010/main" val="6050937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r>
              <a:rPr lang="it-IT" i="1" dirty="0" smtClean="0"/>
              <a:t>Summa </a:t>
            </a:r>
            <a:r>
              <a:rPr lang="it-IT" i="1" dirty="0" err="1" smtClean="0"/>
              <a:t>Theologiae</a:t>
            </a:r>
            <a:r>
              <a:rPr lang="it-IT" dirty="0" smtClean="0"/>
              <a:t>, I-II, q. 19, art. 2.</a:t>
            </a:r>
          </a:p>
          <a:p>
            <a:r>
              <a:rPr lang="it-IT" dirty="0" smtClean="0"/>
              <a:t>Cfr. cap. 5.3.</a:t>
            </a:r>
          </a:p>
          <a:p>
            <a:r>
              <a:rPr lang="it-IT" dirty="0" smtClean="0"/>
              <a:t>è la deontologia kantiana.</a:t>
            </a:r>
          </a:p>
          <a:p>
            <a:r>
              <a:rPr lang="it-IT" dirty="0" smtClean="0"/>
              <a:t>il </a:t>
            </a:r>
            <a:r>
              <a:rPr lang="it-IT" dirty="0" err="1" smtClean="0"/>
              <a:t>casuismo</a:t>
            </a:r>
            <a:r>
              <a:rPr lang="it-IT" dirty="0" smtClean="0"/>
              <a:t> gesuitico e l'utilitarismo empirista anglosassone.</a:t>
            </a:r>
            <a:endParaRPr lang="it-IT" dirty="0"/>
          </a:p>
        </p:txBody>
      </p:sp>
      <p:sp>
        <p:nvSpPr>
          <p:cNvPr id="4" name="Segnaposto numero diapositiva 3"/>
          <p:cNvSpPr>
            <a:spLocks noGrp="1"/>
          </p:cNvSpPr>
          <p:nvPr>
            <p:ph type="sldNum" sz="quarter" idx="10"/>
          </p:nvPr>
        </p:nvSpPr>
        <p:spPr/>
        <p:txBody>
          <a:bodyPr/>
          <a:lstStyle/>
          <a:p>
            <a:fld id="{45201A71-22E5-4572-AFEF-30C1D902B241}" type="slidenum">
              <a:rPr lang="it-IT" smtClean="0"/>
              <a:pPr/>
              <a:t>4</a:t>
            </a:fld>
            <a:endParaRPr lang="it-IT"/>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r>
              <a:rPr lang="it-IT" dirty="0" smtClean="0"/>
              <a:t>Poppi A., </a:t>
            </a:r>
            <a:r>
              <a:rPr lang="it-IT" i="1" dirty="0" smtClean="0"/>
              <a:t>Per una fondazione razionale dell'etica</a:t>
            </a:r>
            <a:r>
              <a:rPr lang="it-IT" dirty="0" smtClean="0"/>
              <a:t>, cit., </a:t>
            </a:r>
            <a:r>
              <a:rPr lang="it-IT" dirty="0" err="1" smtClean="0"/>
              <a:t>Studium</a:t>
            </a:r>
            <a:r>
              <a:rPr lang="it-IT" dirty="0" smtClean="0"/>
              <a:t>, Padova 1994 </a:t>
            </a:r>
          </a:p>
        </p:txBody>
      </p:sp>
      <p:sp>
        <p:nvSpPr>
          <p:cNvPr id="4" name="Segnaposto numero diapositiva 3"/>
          <p:cNvSpPr>
            <a:spLocks noGrp="1"/>
          </p:cNvSpPr>
          <p:nvPr>
            <p:ph type="sldNum" sz="quarter" idx="10"/>
          </p:nvPr>
        </p:nvSpPr>
        <p:spPr/>
        <p:txBody>
          <a:bodyPr/>
          <a:lstStyle/>
          <a:p>
            <a:fld id="{45201A71-22E5-4572-AFEF-30C1D902B241}" type="slidenum">
              <a:rPr lang="it-IT" smtClean="0"/>
              <a:pPr/>
              <a:t>15</a:t>
            </a:fld>
            <a:endParaRPr lang="it-IT"/>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bg>
      <p:bgRef idx="1002">
        <a:schemeClr val="bg2"/>
      </p:bgRef>
    </p:bg>
    <p:spTree>
      <p:nvGrpSpPr>
        <p:cNvPr id="1" name=""/>
        <p:cNvGrpSpPr/>
        <p:nvPr/>
      </p:nvGrpSpPr>
      <p:grpSpPr>
        <a:xfrm>
          <a:off x="0" y="0"/>
          <a:ext cx="0" cy="0"/>
          <a:chOff x="0" y="0"/>
          <a:chExt cx="0" cy="0"/>
        </a:xfrm>
      </p:grpSpPr>
      <p:sp>
        <p:nvSpPr>
          <p:cNvPr id="9" name="Titolo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it-IT" smtClean="0"/>
              <a:t>Fare clic per modificare lo stile del titolo</a:t>
            </a:r>
            <a:endParaRPr kumimoji="0" lang="en-US"/>
          </a:p>
        </p:txBody>
      </p:sp>
      <p:sp>
        <p:nvSpPr>
          <p:cNvPr id="17" name="Sottotitolo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it-IT" smtClean="0"/>
              <a:t>Fare clic per modificare lo stile del sottotitolo dello schema</a:t>
            </a:r>
            <a:endParaRPr kumimoji="0" lang="en-US"/>
          </a:p>
        </p:txBody>
      </p:sp>
      <p:sp>
        <p:nvSpPr>
          <p:cNvPr id="30" name="Segnaposto data 29"/>
          <p:cNvSpPr>
            <a:spLocks noGrp="1"/>
          </p:cNvSpPr>
          <p:nvPr>
            <p:ph type="dt" sz="half" idx="10"/>
          </p:nvPr>
        </p:nvSpPr>
        <p:spPr/>
        <p:txBody>
          <a:bodyPr/>
          <a:lstStyle/>
          <a:p>
            <a:fld id="{88D0448E-2C42-4B9F-BED2-25025561FA4F}" type="datetimeFigureOut">
              <a:rPr lang="it-IT" smtClean="0"/>
              <a:pPr/>
              <a:t>27/06/2017</a:t>
            </a:fld>
            <a:endParaRPr lang="it-IT"/>
          </a:p>
        </p:txBody>
      </p:sp>
      <p:sp>
        <p:nvSpPr>
          <p:cNvPr id="19" name="Segnaposto piè di pagina 18"/>
          <p:cNvSpPr>
            <a:spLocks noGrp="1"/>
          </p:cNvSpPr>
          <p:nvPr>
            <p:ph type="ftr" sz="quarter" idx="11"/>
          </p:nvPr>
        </p:nvSpPr>
        <p:spPr/>
        <p:txBody>
          <a:bodyPr/>
          <a:lstStyle/>
          <a:p>
            <a:endParaRPr lang="it-IT"/>
          </a:p>
        </p:txBody>
      </p:sp>
      <p:sp>
        <p:nvSpPr>
          <p:cNvPr id="27" name="Segnaposto numero diapositiva 26"/>
          <p:cNvSpPr>
            <a:spLocks noGrp="1"/>
          </p:cNvSpPr>
          <p:nvPr>
            <p:ph type="sldNum" sz="quarter" idx="12"/>
          </p:nvPr>
        </p:nvSpPr>
        <p:spPr/>
        <p:txBody>
          <a:bodyPr/>
          <a:lstStyle/>
          <a:p>
            <a:fld id="{1C7F37F7-292C-4588-840C-EBDC5A049C47}" type="slidenum">
              <a:rPr lang="it-IT" smtClean="0"/>
              <a:pPr/>
              <a:t>‹N›</a:t>
            </a:fld>
            <a:endParaRPr lang="it-IT"/>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p:txBody>
          <a:bodyPr vert="eaVer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fld id="{88D0448E-2C42-4B9F-BED2-25025561FA4F}" type="datetimeFigureOut">
              <a:rPr lang="it-IT" smtClean="0"/>
              <a:pPr/>
              <a:t>27/06/2017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1C7F37F7-292C-4588-840C-EBDC5A049C47}"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914401"/>
            <a:ext cx="2057400" cy="5211763"/>
          </a:xfrm>
        </p:spPr>
        <p:txBody>
          <a:bodyPr vert="eaVert"/>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a:xfrm>
            <a:off x="457200" y="914401"/>
            <a:ext cx="6019800" cy="5211763"/>
          </a:xfrm>
        </p:spPr>
        <p:txBody>
          <a:bodyPr vert="eaVer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fld id="{88D0448E-2C42-4B9F-BED2-25025561FA4F}" type="datetimeFigureOut">
              <a:rPr lang="it-IT" smtClean="0"/>
              <a:pPr/>
              <a:t>27/06/2017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1C7F37F7-292C-4588-840C-EBDC5A049C47}" type="slidenum">
              <a:rPr lang="it-IT" smtClean="0"/>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3" name="Segnaposto contenuto 2"/>
          <p:cNvSpPr>
            <a:spLocks noGrp="1"/>
          </p:cNvSpPr>
          <p:nvPr>
            <p:ph idx="1"/>
          </p:nvPr>
        </p:nvSpPr>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fld id="{88D0448E-2C42-4B9F-BED2-25025561FA4F}" type="datetimeFigureOut">
              <a:rPr lang="it-IT" smtClean="0"/>
              <a:pPr/>
              <a:t>27/06/2017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1C7F37F7-292C-4588-840C-EBDC5A049C47}" type="slidenum">
              <a:rPr lang="it-IT" smtClean="0"/>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bg>
      <p:bgRef idx="1002">
        <a:schemeClr val="bg2"/>
      </p:bgRef>
    </p:bg>
    <p:spTree>
      <p:nvGrpSpPr>
        <p:cNvPr id="1" name=""/>
        <p:cNvGrpSpPr/>
        <p:nvPr/>
      </p:nvGrpSpPr>
      <p:grpSpPr>
        <a:xfrm>
          <a:off x="0" y="0"/>
          <a:ext cx="0" cy="0"/>
          <a:chOff x="0" y="0"/>
          <a:chExt cx="0" cy="0"/>
        </a:xfrm>
      </p:grpSpPr>
      <p:sp>
        <p:nvSpPr>
          <p:cNvPr id="2" name="Titolo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it-IT" smtClean="0"/>
              <a:t>Fare clic per modificare lo stile del titolo</a:t>
            </a:r>
            <a:endParaRPr kumimoji="0" lang="en-US"/>
          </a:p>
        </p:txBody>
      </p:sp>
      <p:sp>
        <p:nvSpPr>
          <p:cNvPr id="3" name="Segnaposto testo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it-IT" smtClean="0"/>
              <a:t>Fare clic per modificare stili del testo dello schema</a:t>
            </a:r>
          </a:p>
        </p:txBody>
      </p:sp>
      <p:sp>
        <p:nvSpPr>
          <p:cNvPr id="4" name="Segnaposto data 3"/>
          <p:cNvSpPr>
            <a:spLocks noGrp="1"/>
          </p:cNvSpPr>
          <p:nvPr>
            <p:ph type="dt" sz="half" idx="10"/>
          </p:nvPr>
        </p:nvSpPr>
        <p:spPr/>
        <p:txBody>
          <a:bodyPr/>
          <a:lstStyle/>
          <a:p>
            <a:fld id="{88D0448E-2C42-4B9F-BED2-25025561FA4F}" type="datetimeFigureOut">
              <a:rPr lang="it-IT" smtClean="0"/>
              <a:pPr/>
              <a:t>27/06/2017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1C7F37F7-292C-4588-840C-EBDC5A049C47}" type="slidenum">
              <a:rPr lang="it-IT" smtClean="0"/>
              <a:pPr/>
              <a:t>‹N›</a:t>
            </a:fld>
            <a:endParaRPr lang="it-IT"/>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a:xfrm>
            <a:off x="457200" y="704088"/>
            <a:ext cx="8229600" cy="1143000"/>
          </a:xfrm>
        </p:spPr>
        <p:txBody>
          <a:bodyPr/>
          <a:lstStyle/>
          <a:p>
            <a:r>
              <a:rPr kumimoji="0" lang="it-IT" smtClean="0"/>
              <a:t>Fare clic per modificare lo stile del titolo</a:t>
            </a:r>
            <a:endParaRPr kumimoji="0" lang="en-US"/>
          </a:p>
        </p:txBody>
      </p:sp>
      <p:sp>
        <p:nvSpPr>
          <p:cNvPr id="3" name="Segnaposto contenuto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contenuto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5" name="Segnaposto data 4"/>
          <p:cNvSpPr>
            <a:spLocks noGrp="1"/>
          </p:cNvSpPr>
          <p:nvPr>
            <p:ph type="dt" sz="half" idx="10"/>
          </p:nvPr>
        </p:nvSpPr>
        <p:spPr/>
        <p:txBody>
          <a:bodyPr/>
          <a:lstStyle/>
          <a:p>
            <a:fld id="{88D0448E-2C42-4B9F-BED2-25025561FA4F}" type="datetimeFigureOut">
              <a:rPr lang="it-IT" smtClean="0"/>
              <a:pPr/>
              <a:t>27/06/2017</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1C7F37F7-292C-4588-840C-EBDC5A049C47}" type="slidenum">
              <a:rPr lang="it-IT" smtClean="0"/>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57200" y="704088"/>
            <a:ext cx="8229600" cy="1143000"/>
          </a:xfrm>
        </p:spPr>
        <p:txBody>
          <a:bodyPr tIns="45720" anchor="b"/>
          <a:lstStyle>
            <a:lvl1pPr>
              <a:defRPr/>
            </a:lvl1pPr>
          </a:lstStyle>
          <a:p>
            <a:r>
              <a:rPr kumimoji="0" lang="it-IT" smtClean="0"/>
              <a:t>Fare clic per modificare lo stile del titolo</a:t>
            </a:r>
            <a:endParaRPr kumimoji="0" lang="en-US"/>
          </a:p>
        </p:txBody>
      </p:sp>
      <p:sp>
        <p:nvSpPr>
          <p:cNvPr id="3" name="Segnaposto testo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it-IT" smtClean="0"/>
              <a:t>Fare clic per modificare stili del testo dello schema</a:t>
            </a:r>
          </a:p>
        </p:txBody>
      </p:sp>
      <p:sp>
        <p:nvSpPr>
          <p:cNvPr id="4" name="Segnaposto testo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it-IT" smtClean="0"/>
              <a:t>Fare clic per modificare stili del testo dello schema</a:t>
            </a:r>
          </a:p>
        </p:txBody>
      </p:sp>
      <p:sp>
        <p:nvSpPr>
          <p:cNvPr id="5" name="Segnaposto contenuto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6" name="Segnaposto contenuto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7" name="Segnaposto data 6"/>
          <p:cNvSpPr>
            <a:spLocks noGrp="1"/>
          </p:cNvSpPr>
          <p:nvPr>
            <p:ph type="dt" sz="half" idx="10"/>
          </p:nvPr>
        </p:nvSpPr>
        <p:spPr/>
        <p:txBody>
          <a:bodyPr/>
          <a:lstStyle/>
          <a:p>
            <a:fld id="{88D0448E-2C42-4B9F-BED2-25025561FA4F}" type="datetimeFigureOut">
              <a:rPr lang="it-IT" smtClean="0"/>
              <a:pPr/>
              <a:t>27/06/2017</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1C7F37F7-292C-4588-840C-EBDC5A049C47}" type="slidenum">
              <a:rPr lang="it-IT" smtClean="0"/>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it-IT" smtClean="0"/>
              <a:t>Fare clic per modificare lo stile del titolo</a:t>
            </a:r>
            <a:endParaRPr kumimoji="0" lang="en-US"/>
          </a:p>
        </p:txBody>
      </p:sp>
      <p:sp>
        <p:nvSpPr>
          <p:cNvPr id="3" name="Segnaposto data 2"/>
          <p:cNvSpPr>
            <a:spLocks noGrp="1"/>
          </p:cNvSpPr>
          <p:nvPr>
            <p:ph type="dt" sz="half" idx="10"/>
          </p:nvPr>
        </p:nvSpPr>
        <p:spPr/>
        <p:txBody>
          <a:bodyPr/>
          <a:lstStyle/>
          <a:p>
            <a:fld id="{88D0448E-2C42-4B9F-BED2-25025561FA4F}" type="datetimeFigureOut">
              <a:rPr lang="it-IT" smtClean="0"/>
              <a:pPr/>
              <a:t>27/06/2017</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1C7F37F7-292C-4588-840C-EBDC5A049C47}" type="slidenum">
              <a:rPr lang="it-IT" smtClean="0"/>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88D0448E-2C42-4B9F-BED2-25025561FA4F}" type="datetimeFigureOut">
              <a:rPr lang="it-IT" smtClean="0"/>
              <a:pPr/>
              <a:t>27/06/2017</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1C7F37F7-292C-4588-840C-EBDC5A049C47}"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it-IT" smtClean="0"/>
              <a:t>Fare clic per modificare lo stile del titolo</a:t>
            </a:r>
            <a:endParaRPr kumimoji="0" lang="en-US"/>
          </a:p>
        </p:txBody>
      </p:sp>
      <p:sp>
        <p:nvSpPr>
          <p:cNvPr id="3" name="Segnaposto testo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it-IT" smtClean="0"/>
              <a:t>Fare clic per modificare stili del testo dello schema</a:t>
            </a:r>
          </a:p>
        </p:txBody>
      </p:sp>
      <p:sp>
        <p:nvSpPr>
          <p:cNvPr id="4" name="Segnaposto contenuto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5" name="Segnaposto data 4"/>
          <p:cNvSpPr>
            <a:spLocks noGrp="1"/>
          </p:cNvSpPr>
          <p:nvPr>
            <p:ph type="dt" sz="half" idx="10"/>
          </p:nvPr>
        </p:nvSpPr>
        <p:spPr/>
        <p:txBody>
          <a:bodyPr/>
          <a:lstStyle/>
          <a:p>
            <a:fld id="{88D0448E-2C42-4B9F-BED2-25025561FA4F}" type="datetimeFigureOut">
              <a:rPr lang="it-IT" smtClean="0"/>
              <a:pPr/>
              <a:t>27/06/2017</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1C7F37F7-292C-4588-840C-EBDC5A049C47}" type="slidenum">
              <a:rPr lang="it-IT" smtClean="0"/>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9" name="Ritaglia e arrotonda singolo angolo rettangolo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Triangolo rettangolo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olo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it-IT" smtClean="0"/>
              <a:t>Fare clic per modificare lo stile del titolo</a:t>
            </a:r>
            <a:endParaRPr kumimoji="0" lang="en-US"/>
          </a:p>
        </p:txBody>
      </p:sp>
      <p:sp>
        <p:nvSpPr>
          <p:cNvPr id="4" name="Segnaposto testo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it-IT" smtClean="0"/>
              <a:t>Fare clic per modificare stili del testo dello schema</a:t>
            </a:r>
          </a:p>
        </p:txBody>
      </p:sp>
      <p:sp>
        <p:nvSpPr>
          <p:cNvPr id="5" name="Segnaposto data 4"/>
          <p:cNvSpPr>
            <a:spLocks noGrp="1"/>
          </p:cNvSpPr>
          <p:nvPr>
            <p:ph type="dt" sz="half" idx="10"/>
          </p:nvPr>
        </p:nvSpPr>
        <p:spPr/>
        <p:txBody>
          <a:bodyPr/>
          <a:lstStyle/>
          <a:p>
            <a:fld id="{88D0448E-2C42-4B9F-BED2-25025561FA4F}" type="datetimeFigureOut">
              <a:rPr lang="it-IT" smtClean="0"/>
              <a:pPr/>
              <a:t>27/06/2017</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a:xfrm>
            <a:off x="8077200" y="6356350"/>
            <a:ext cx="609600" cy="365125"/>
          </a:xfrm>
        </p:spPr>
        <p:txBody>
          <a:bodyPr/>
          <a:lstStyle/>
          <a:p>
            <a:fld id="{1C7F37F7-292C-4588-840C-EBDC5A049C47}" type="slidenum">
              <a:rPr lang="it-IT" smtClean="0"/>
              <a:pPr/>
              <a:t>‹N›</a:t>
            </a:fld>
            <a:endParaRPr lang="it-IT"/>
          </a:p>
        </p:txBody>
      </p:sp>
      <p:sp>
        <p:nvSpPr>
          <p:cNvPr id="3" name="Segnaposto immagine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it-IT" smtClean="0"/>
              <a:t>Fare clic sull'icona per inserire un'immagine</a:t>
            </a:r>
            <a:endParaRPr kumimoji="0" lang="en-US" dirty="0"/>
          </a:p>
        </p:txBody>
      </p:sp>
      <p:sp>
        <p:nvSpPr>
          <p:cNvPr id="10" name="Figura a mano libera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igura a mano libera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igura a mano libera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igura a mano libera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Segnaposto titolo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it-IT" smtClean="0"/>
              <a:t>Fare clic per modificare lo stile del titolo</a:t>
            </a:r>
            <a:endParaRPr kumimoji="0" lang="en-US"/>
          </a:p>
        </p:txBody>
      </p:sp>
      <p:sp>
        <p:nvSpPr>
          <p:cNvPr id="30" name="Segnaposto testo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it-IT" smtClean="0"/>
              <a:t>Fare clic per modificare stili del testo dello schema</a:t>
            </a:r>
          </a:p>
          <a:p>
            <a:pPr lvl="1" eaLnBrk="1" latinLnBrk="0" hangingPunct="1"/>
            <a:r>
              <a:rPr kumimoji="0" lang="it-IT" smtClean="0"/>
              <a:t>Secondo livello</a:t>
            </a:r>
          </a:p>
          <a:p>
            <a:pPr lvl="2" eaLnBrk="1" latinLnBrk="0" hangingPunct="1"/>
            <a:r>
              <a:rPr kumimoji="0" lang="it-IT" smtClean="0"/>
              <a:t>Terzo livello</a:t>
            </a:r>
          </a:p>
          <a:p>
            <a:pPr lvl="3" eaLnBrk="1" latinLnBrk="0" hangingPunct="1"/>
            <a:r>
              <a:rPr kumimoji="0" lang="it-IT" smtClean="0"/>
              <a:t>Quarto livello</a:t>
            </a:r>
          </a:p>
          <a:p>
            <a:pPr lvl="4" eaLnBrk="1" latinLnBrk="0" hangingPunct="1"/>
            <a:r>
              <a:rPr kumimoji="0" lang="it-IT" smtClean="0"/>
              <a:t>Quinto livello</a:t>
            </a:r>
            <a:endParaRPr kumimoji="0" lang="en-US"/>
          </a:p>
        </p:txBody>
      </p:sp>
      <p:sp>
        <p:nvSpPr>
          <p:cNvPr id="10" name="Segnaposto data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88D0448E-2C42-4B9F-BED2-25025561FA4F}" type="datetimeFigureOut">
              <a:rPr lang="it-IT" smtClean="0"/>
              <a:pPr/>
              <a:t>27/06/2017</a:t>
            </a:fld>
            <a:endParaRPr lang="it-IT"/>
          </a:p>
        </p:txBody>
      </p:sp>
      <p:sp>
        <p:nvSpPr>
          <p:cNvPr id="22" name="Segnaposto piè di pagina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it-IT"/>
          </a:p>
        </p:txBody>
      </p:sp>
      <p:sp>
        <p:nvSpPr>
          <p:cNvPr id="18" name="Segnaposto numero diapositiva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1C7F37F7-292C-4588-840C-EBDC5A049C47}" type="slidenum">
              <a:rPr lang="it-IT" smtClean="0"/>
              <a:pPr/>
              <a:t>‹N›</a:t>
            </a:fld>
            <a:endParaRPr lang="it-IT"/>
          </a:p>
        </p:txBody>
      </p:sp>
      <p:grpSp>
        <p:nvGrpSpPr>
          <p:cNvPr id="2" name="Gruppo 1"/>
          <p:cNvGrpSpPr/>
          <p:nvPr/>
        </p:nvGrpSpPr>
        <p:grpSpPr>
          <a:xfrm>
            <a:off x="-19017" y="202408"/>
            <a:ext cx="9180548" cy="649224"/>
            <a:chOff x="-19045" y="216550"/>
            <a:chExt cx="9180548" cy="649224"/>
          </a:xfrm>
        </p:grpSpPr>
        <p:sp>
          <p:nvSpPr>
            <p:cNvPr id="12" name="Figura a mano libera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igura a mano libera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877" r:id="rId1"/>
    <p:sldLayoutId id="2147483878" r:id="rId2"/>
    <p:sldLayoutId id="2147483879" r:id="rId3"/>
    <p:sldLayoutId id="2147483880" r:id="rId4"/>
    <p:sldLayoutId id="2147483881" r:id="rId5"/>
    <p:sldLayoutId id="2147483882" r:id="rId6"/>
    <p:sldLayoutId id="2147483883" r:id="rId7"/>
    <p:sldLayoutId id="2147483884" r:id="rId8"/>
    <p:sldLayoutId id="2147483885" r:id="rId9"/>
    <p:sldLayoutId id="2147483886" r:id="rId10"/>
    <p:sldLayoutId id="2147483887"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normAutofit/>
          </a:bodyPr>
          <a:lstStyle/>
          <a:p>
            <a:r>
              <a:rPr lang="it-IT" dirty="0" smtClean="0"/>
              <a:t>La Coscienza morale</a:t>
            </a:r>
            <a:br>
              <a:rPr lang="it-IT" dirty="0" smtClean="0"/>
            </a:br>
            <a:r>
              <a:rPr lang="it-IT" dirty="0" smtClean="0"/>
              <a:t>è un lusso?</a:t>
            </a:r>
            <a:endParaRPr lang="it-IT" dirty="0"/>
          </a:p>
        </p:txBody>
      </p:sp>
      <p:sp>
        <p:nvSpPr>
          <p:cNvPr id="3" name="Sottotitolo 2"/>
          <p:cNvSpPr>
            <a:spLocks noGrp="1"/>
          </p:cNvSpPr>
          <p:nvPr>
            <p:ph type="subTitle" idx="1"/>
          </p:nvPr>
        </p:nvSpPr>
        <p:spPr/>
        <p:txBody>
          <a:bodyPr>
            <a:normAutofit/>
          </a:bodyPr>
          <a:lstStyle/>
          <a:p>
            <a:r>
              <a:rPr lang="it-IT" sz="2000" b="1" i="1" dirty="0" err="1" smtClean="0"/>
              <a:t>I°</a:t>
            </a:r>
            <a:r>
              <a:rPr lang="it-IT" sz="2000" b="1" i="1" dirty="0" smtClean="0"/>
              <a:t> Festival nazionale della coscienza</a:t>
            </a:r>
            <a:r>
              <a:rPr lang="it-IT" sz="2000" dirty="0" smtClean="0"/>
              <a:t> - Berceto  di Parma - 8 luglio 2017</a:t>
            </a:r>
          </a:p>
          <a:p>
            <a:r>
              <a:rPr lang="it-IT" sz="2000" dirty="0" smtClean="0"/>
              <a:t>[A cura del Prof. Renato Pilutti ]</a:t>
            </a:r>
            <a:endParaRPr lang="it-IT" sz="2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err="1" smtClean="0"/>
              <a:t>…in</a:t>
            </a:r>
            <a:r>
              <a:rPr lang="it-IT" b="1" dirty="0" smtClean="0"/>
              <a:t> punta di piedi</a:t>
            </a:r>
            <a:endParaRPr lang="it-IT" b="1" dirty="0"/>
          </a:p>
        </p:txBody>
      </p:sp>
      <p:sp>
        <p:nvSpPr>
          <p:cNvPr id="3" name="Segnaposto contenuto 2"/>
          <p:cNvSpPr>
            <a:spLocks noGrp="1"/>
          </p:cNvSpPr>
          <p:nvPr>
            <p:ph idx="1"/>
          </p:nvPr>
        </p:nvSpPr>
        <p:spPr/>
        <p:txBody>
          <a:bodyPr/>
          <a:lstStyle/>
          <a:p>
            <a:r>
              <a:rPr lang="it-IT" dirty="0" smtClean="0"/>
              <a:t>senza iattanza, in punta di piedi, quasi per non disturbare. E allora lentamente illumina l'ombra profonda che c'è dentro di noi, prima con barlumi infinitesimi, che ci permettono di intravedere qualcosa, e poi con sempre maggiore vigore ci mostra la nostra condizione.</a:t>
            </a:r>
            <a:endParaRPr lang="it-IT"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i="1" dirty="0" smtClean="0"/>
              <a:t>Capita </a:t>
            </a:r>
            <a:r>
              <a:rPr lang="it-IT" b="1" i="1" dirty="0" err="1" smtClean="0"/>
              <a:t>vitiorum</a:t>
            </a:r>
            <a:endParaRPr lang="it-IT" b="1" i="1" dirty="0"/>
          </a:p>
        </p:txBody>
      </p:sp>
      <p:sp>
        <p:nvSpPr>
          <p:cNvPr id="3" name="Segnaposto contenuto 2"/>
          <p:cNvSpPr>
            <a:spLocks noGrp="1"/>
          </p:cNvSpPr>
          <p:nvPr>
            <p:ph idx="1"/>
          </p:nvPr>
        </p:nvSpPr>
        <p:spPr/>
        <p:txBody>
          <a:bodyPr>
            <a:normAutofit fontScale="92500" lnSpcReduction="20000"/>
          </a:bodyPr>
          <a:lstStyle/>
          <a:p>
            <a:r>
              <a:rPr lang="it-IT" dirty="0" smtClean="0"/>
              <a:t>Fino a che non riusciamo a vedere con chiarezza ciò che prima era avvolto dalle caligini, avviluppato dalle panie della nostra cecità. Ci mostra il male che è dentro di noi, la nostra </a:t>
            </a:r>
            <a:r>
              <a:rPr lang="it-IT" b="1" dirty="0" smtClean="0"/>
              <a:t>superbia</a:t>
            </a:r>
            <a:r>
              <a:rPr lang="it-IT" dirty="0" smtClean="0"/>
              <a:t> e la nostra </a:t>
            </a:r>
            <a:r>
              <a:rPr lang="it-IT" b="1" dirty="0" smtClean="0"/>
              <a:t>cupidigia</a:t>
            </a:r>
            <a:r>
              <a:rPr lang="it-IT" dirty="0" smtClean="0"/>
              <a:t>, madri maligne delle cattive azioni che abbiamo compiuto. </a:t>
            </a:r>
          </a:p>
          <a:p>
            <a:r>
              <a:rPr lang="it-IT" dirty="0" smtClean="0"/>
              <a:t>Siamo stati superbi e dunque abbiamo smesso di ascoltare, di imparare, di avere attenzione per noi stessi e per gli altri, travolti da quella che pensavamo fosse una vera, sana attenzione per noi stessi. Siamo stati cupidi e dunque abbiamo desiderato per noi beni sbagliati, finiti, disordinati, pensandoli adatti alla nostra vita. Abbiamo messo la sordina alla retta ragione scambiando il male con il bene.</a:t>
            </a:r>
            <a:endParaRPr lang="it-IT"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La fragilità umana</a:t>
            </a:r>
            <a:endParaRPr lang="it-IT" b="1" dirty="0"/>
          </a:p>
        </p:txBody>
      </p:sp>
      <p:sp>
        <p:nvSpPr>
          <p:cNvPr id="3" name="Segnaposto contenuto 2"/>
          <p:cNvSpPr>
            <a:spLocks noGrp="1"/>
          </p:cNvSpPr>
          <p:nvPr>
            <p:ph idx="1"/>
          </p:nvPr>
        </p:nvSpPr>
        <p:spPr/>
        <p:txBody>
          <a:bodyPr>
            <a:normAutofit fontScale="92500" lnSpcReduction="10000"/>
          </a:bodyPr>
          <a:lstStyle/>
          <a:p>
            <a:r>
              <a:rPr lang="it-IT" dirty="0" smtClean="0"/>
              <a:t>Come impostare allora la vita, allorquando, alla fine di un lungo tunnel male o punto illuminato, si trova la via d'uscita? Non certo pensando di avere sconfitto tutta </a:t>
            </a:r>
            <a:r>
              <a:rPr lang="it-IT" b="1" dirty="0" smtClean="0"/>
              <a:t>l'umana fragilità </a:t>
            </a:r>
            <a:r>
              <a:rPr lang="it-IT" dirty="0" smtClean="0"/>
              <a:t>che è in noi, che ci costituisce, almeno parzialmente. Essa è parte non  eliminabile della nostra struttura personale, e ci rende cagionevoli, bisognosi di aiuto. Essa è uno specchio nel quale ritrovare </a:t>
            </a:r>
            <a:r>
              <a:rPr lang="it-IT" b="1" dirty="0" smtClean="0"/>
              <a:t>la via dell'umiltà</a:t>
            </a:r>
            <a:r>
              <a:rPr lang="it-IT" dirty="0" smtClean="0"/>
              <a:t>, </a:t>
            </a:r>
            <a:r>
              <a:rPr lang="it-IT" b="1" dirty="0" smtClean="0"/>
              <a:t>che si oppone alla superbia come il bene al male</a:t>
            </a:r>
            <a:r>
              <a:rPr lang="it-IT" dirty="0" smtClean="0"/>
              <a:t>. Il problema che ci sta di fronte è come riuscire ad armonizzare ricomponendo le nostre straordinarie facoltà di esseri intelligenti, cioè come ricostruire la nostra identità creaturale.</a:t>
            </a:r>
            <a:endParaRPr lang="it-IT"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b="1" dirty="0" smtClean="0"/>
              <a:t>Mettersi in ascolto</a:t>
            </a:r>
            <a:endParaRPr lang="it-IT" b="1" dirty="0"/>
          </a:p>
        </p:txBody>
      </p:sp>
      <p:sp>
        <p:nvSpPr>
          <p:cNvPr id="3" name="Segnaposto contenuto 2"/>
          <p:cNvSpPr>
            <a:spLocks noGrp="1"/>
          </p:cNvSpPr>
          <p:nvPr>
            <p:ph idx="1"/>
          </p:nvPr>
        </p:nvSpPr>
        <p:spPr/>
        <p:txBody>
          <a:bodyPr>
            <a:normAutofit fontScale="92500" lnSpcReduction="20000"/>
          </a:bodyPr>
          <a:lstStyle/>
          <a:p>
            <a:r>
              <a:rPr lang="it-IT" b="1" dirty="0" smtClean="0"/>
              <a:t>Lo sforzo è grande e non privo di incertezze, cadute, ripensamenti, stanchezza. La </a:t>
            </a:r>
            <a:r>
              <a:rPr lang="it-IT" b="1" i="1" dirty="0" smtClean="0"/>
              <a:t>perseveranza</a:t>
            </a:r>
            <a:r>
              <a:rPr lang="it-IT" b="1" dirty="0" smtClean="0"/>
              <a:t> è la virtù da invocare e praticare. </a:t>
            </a:r>
            <a:r>
              <a:rPr lang="it-IT" dirty="0" smtClean="0"/>
              <a:t>Proprio quando sembra che non ce la facciamo, che l'impegno sia troppo grande, smisurato, allora capita che ci accorgiamo di avere fatto un passo avanti, magari impercettibile. Ciò che fino a qualche tempo prima ci pareva nebuloso e incerto, comincia a stagliarsi alla nostra coscienza con un certo nitore.</a:t>
            </a:r>
          </a:p>
          <a:p>
            <a:r>
              <a:rPr lang="it-IT" dirty="0" smtClean="0"/>
              <a:t>Ecco: la cosa giusta da fare è questa. Lì mi stavo sbagliando... La coscienza non ha voce stentorea, più spesso fa fatica a varcare la soglia della nostra percezione interiore, perché siamo affannati a fare mille cose, frastornati da innumerevoli interessi e incombenze. E non ci mettiamo in ascolto.</a:t>
            </a:r>
            <a:endParaRPr lang="it-IT"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La voce della coscienza</a:t>
            </a:r>
            <a:endParaRPr lang="it-IT" b="1" dirty="0"/>
          </a:p>
        </p:txBody>
      </p:sp>
      <p:sp>
        <p:nvSpPr>
          <p:cNvPr id="3" name="Segnaposto contenuto 2"/>
          <p:cNvSpPr>
            <a:spLocks noGrp="1"/>
          </p:cNvSpPr>
          <p:nvPr>
            <p:ph idx="1"/>
          </p:nvPr>
        </p:nvSpPr>
        <p:spPr/>
        <p:txBody>
          <a:bodyPr>
            <a:normAutofit fontScale="85000" lnSpcReduction="20000"/>
          </a:bodyPr>
          <a:lstStyle/>
          <a:p>
            <a:r>
              <a:rPr lang="it-IT" b="1" dirty="0" smtClean="0"/>
              <a:t>Ma la voce (la coscienza) è resistente. E capace di emergere nei momenti di silenzio, quando finalmente fermiamo il nostro attivismo e ci predisponiamo al riposo. Occorrerebbe andarle incontro ogni giorno. Donarsi momenti di contemplazione e di cura del nostro spirito, fermandoci a osservare le cose, gli altri, il mondo, ma da fermi. In silenzio. E valutare le nostre azioni, soppesarle, confrontarle, chiedendoci se sono state congrue con il nostro esistere, se sono state buone, per noi e per gli altri.</a:t>
            </a:r>
          </a:p>
          <a:p>
            <a:r>
              <a:rPr lang="it-IT" b="1" dirty="0" smtClean="0"/>
              <a:t>I credenti di tutte le religioni e i seguaci di tutte le etiche dei valori lo chiamano esame di coscienza, o giù di lì, ciò che è il solo modo che permette a quella presenza avvolta nella nostra oscurità interiore, di uscire dalla latenza cui spesso la costringiamo, per illuminare finalmente la nostra via di una luce pura.</a:t>
            </a:r>
          </a:p>
          <a:p>
            <a:pPr>
              <a:buNone/>
            </a:pPr>
            <a:endParaRPr lang="it-IT"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La </a:t>
            </a:r>
            <a:r>
              <a:rPr lang="it-IT" b="1" dirty="0" err="1" smtClean="0"/>
              <a:t>normatività</a:t>
            </a:r>
            <a:r>
              <a:rPr lang="it-IT" b="1" dirty="0" smtClean="0"/>
              <a:t> morale</a:t>
            </a:r>
            <a:endParaRPr lang="it-IT" b="1" dirty="0"/>
          </a:p>
        </p:txBody>
      </p:sp>
      <p:sp>
        <p:nvSpPr>
          <p:cNvPr id="3" name="Segnaposto contenuto 2"/>
          <p:cNvSpPr>
            <a:spLocks noGrp="1"/>
          </p:cNvSpPr>
          <p:nvPr>
            <p:ph idx="1"/>
          </p:nvPr>
        </p:nvSpPr>
        <p:spPr/>
        <p:txBody>
          <a:bodyPr>
            <a:normAutofit lnSpcReduction="10000"/>
          </a:bodyPr>
          <a:lstStyle/>
          <a:p>
            <a:r>
              <a:rPr lang="it-IT" dirty="0" smtClean="0"/>
              <a:t>E' dunque nella mia coscienza che si fa presente, in qualche modo, la </a:t>
            </a:r>
            <a:r>
              <a:rPr lang="it-IT" dirty="0" err="1" smtClean="0"/>
              <a:t>normatività</a:t>
            </a:r>
            <a:r>
              <a:rPr lang="it-IT" dirty="0" smtClean="0"/>
              <a:t> morale. La intendiamo qui dunque come </a:t>
            </a:r>
          </a:p>
          <a:p>
            <a:r>
              <a:rPr lang="it-IT" dirty="0" smtClean="0"/>
              <a:t>"</a:t>
            </a:r>
            <a:r>
              <a:rPr lang="it-IT" b="1" i="1" dirty="0" smtClean="0"/>
              <a:t>quell'atto della ragione pratica che, alla luce dei primi principi del bene, della scienza etica e dell'esperienza personale illumina il soggetto su ciò che deve fare o evitare </a:t>
            </a:r>
            <a:r>
              <a:rPr lang="it-IT" b="1" i="1" dirty="0" err="1" smtClean="0"/>
              <a:t>hic</a:t>
            </a:r>
            <a:r>
              <a:rPr lang="it-IT" b="1" i="1" dirty="0" smtClean="0"/>
              <a:t> </a:t>
            </a:r>
            <a:r>
              <a:rPr lang="it-IT" b="1" i="1" dirty="0" err="1" smtClean="0"/>
              <a:t>et</a:t>
            </a:r>
            <a:r>
              <a:rPr lang="it-IT" b="1" i="1" dirty="0" smtClean="0"/>
              <a:t> </a:t>
            </a:r>
            <a:r>
              <a:rPr lang="it-IT" b="1" i="1" dirty="0" err="1" smtClean="0"/>
              <a:t>nunc</a:t>
            </a:r>
            <a:r>
              <a:rPr lang="it-IT" b="1" i="1" dirty="0" smtClean="0"/>
              <a:t> nella sua personalissima e irripetibile situazione</a:t>
            </a:r>
            <a:r>
              <a:rPr lang="it-IT" dirty="0" smtClean="0"/>
              <a:t>."</a:t>
            </a:r>
          </a:p>
          <a:p>
            <a:r>
              <a:rPr lang="it-IT" dirty="0" smtClean="0"/>
              <a:t>Il giudizio etico della coscienza è allora la norma prossima della moralità e dell'obbligazione di una determinata azione dell'agente razionale (l'uomo).</a:t>
            </a:r>
          </a:p>
          <a:p>
            <a:pPr>
              <a:buNone/>
            </a:pPr>
            <a:endParaRPr lang="it-IT"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p:cTn id="23"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26"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La decisione per il bene</a:t>
            </a:r>
            <a:endParaRPr lang="it-IT" b="1" dirty="0"/>
          </a:p>
        </p:txBody>
      </p:sp>
      <p:sp>
        <p:nvSpPr>
          <p:cNvPr id="3" name="Segnaposto contenuto 2"/>
          <p:cNvSpPr>
            <a:spLocks noGrp="1"/>
          </p:cNvSpPr>
          <p:nvPr>
            <p:ph idx="1"/>
          </p:nvPr>
        </p:nvSpPr>
        <p:spPr/>
        <p:txBody>
          <a:bodyPr>
            <a:normAutofit fontScale="85000" lnSpcReduction="20000"/>
          </a:bodyPr>
          <a:lstStyle/>
          <a:p>
            <a:r>
              <a:rPr lang="it-IT" b="1" dirty="0" smtClean="0"/>
              <a:t>E' a questo punto che dovrebbe scattare, quell'atto che Aristotele chiama </a:t>
            </a:r>
            <a:r>
              <a:rPr lang="it-IT" b="1" i="1" dirty="0" err="1" smtClean="0"/>
              <a:t>proàiresis</a:t>
            </a:r>
            <a:r>
              <a:rPr lang="it-IT" b="1" dirty="0" smtClean="0"/>
              <a:t> (</a:t>
            </a:r>
            <a:r>
              <a:rPr lang="it-IT" b="1" dirty="0" smtClean="0">
                <a:sym typeface="Symbol"/>
              </a:rPr>
              <a:t></a:t>
            </a:r>
            <a:r>
              <a:rPr lang="el-GR" b="1" dirty="0" smtClean="0">
                <a:sym typeface="Symbol"/>
              </a:rPr>
              <a:t>ί</a:t>
            </a:r>
            <a:r>
              <a:rPr lang="it-IT" b="1" dirty="0" smtClean="0">
                <a:sym typeface="Symbol"/>
              </a:rPr>
              <a:t></a:t>
            </a:r>
            <a:r>
              <a:rPr lang="it-IT" b="1" dirty="0" smtClean="0"/>
              <a:t>), cioè la decisione per il bene proprio dell'"ente", il quale dovrebbe essere riconosciuto quasi per connaturalità, per simpatia, per esercizio di retta ragione</a:t>
            </a:r>
            <a:r>
              <a:rPr lang="it-IT" dirty="0" smtClean="0"/>
              <a:t>.</a:t>
            </a:r>
          </a:p>
          <a:p>
            <a:r>
              <a:rPr lang="it-IT" dirty="0" smtClean="0"/>
              <a:t>Un'altra questione (anche questa sarà approfondita più oltre) concerne il rispetto dovuto alla </a:t>
            </a:r>
            <a:r>
              <a:rPr lang="it-IT" b="1" i="1" dirty="0" smtClean="0"/>
              <a:t>coscienza</a:t>
            </a:r>
            <a:r>
              <a:rPr lang="it-IT" b="1" dirty="0" smtClean="0"/>
              <a:t> </a:t>
            </a:r>
            <a:r>
              <a:rPr lang="it-IT" b="1" i="1" dirty="0" smtClean="0"/>
              <a:t>erronea</a:t>
            </a:r>
            <a:r>
              <a:rPr lang="it-IT" dirty="0" smtClean="0"/>
              <a:t>. </a:t>
            </a:r>
            <a:r>
              <a:rPr lang="it-IT" b="1" dirty="0" smtClean="0"/>
              <a:t>Per coscienza erronea si intende quell'atto di coscienza che non persegue il fine dell'ente secondo la sua propria natura, ma non per cattiva volontà, piuttosto per una qualche forma di ignoranza momentaneamente invincibile. Nonostante tale atto sia erroneo, esso va rispettato, fino a che un approfondimento illuminato dalla retta ragione non porti il soggetto a cambiare la propria decisione.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b="1" dirty="0" smtClean="0"/>
              <a:t>La “scienza del guardarsi dentro”</a:t>
            </a:r>
            <a:endParaRPr lang="it-IT" b="1" dirty="0"/>
          </a:p>
        </p:txBody>
      </p:sp>
      <p:sp>
        <p:nvSpPr>
          <p:cNvPr id="3" name="Segnaposto contenuto 2"/>
          <p:cNvSpPr>
            <a:spLocks noGrp="1"/>
          </p:cNvSpPr>
          <p:nvPr>
            <p:ph idx="1"/>
          </p:nvPr>
        </p:nvSpPr>
        <p:spPr/>
        <p:txBody>
          <a:bodyPr>
            <a:normAutofit fontScale="77500" lnSpcReduction="20000"/>
          </a:bodyPr>
          <a:lstStyle/>
          <a:p>
            <a:r>
              <a:rPr lang="it-IT" b="1" i="1" dirty="0" err="1" smtClean="0"/>
              <a:t>Cum-scientia</a:t>
            </a:r>
            <a:r>
              <a:rPr lang="it-IT" b="1" dirty="0" smtClean="0"/>
              <a:t> è scienza di sé, scienza del guardarsi dentro</a:t>
            </a:r>
            <a:r>
              <a:rPr lang="it-IT" dirty="0" smtClean="0"/>
              <a:t>. In greco suona, infatti, </a:t>
            </a:r>
            <a:r>
              <a:rPr lang="it-IT" b="1" i="1" dirty="0" err="1" smtClean="0"/>
              <a:t>sin-èidesis</a:t>
            </a:r>
            <a:r>
              <a:rPr lang="it-IT" dirty="0" smtClean="0"/>
              <a:t> (</a:t>
            </a:r>
            <a:r>
              <a:rPr lang="it-IT" b="1" dirty="0" smtClean="0">
                <a:sym typeface="Symbol"/>
              </a:rPr>
              <a:t></a:t>
            </a:r>
            <a:r>
              <a:rPr lang="el-GR" b="1" dirty="0" smtClean="0">
                <a:sym typeface="Symbol"/>
              </a:rPr>
              <a:t>ί</a:t>
            </a:r>
            <a:r>
              <a:rPr lang="it-IT" b="1" dirty="0" smtClean="0">
                <a:sym typeface="Symbol"/>
              </a:rPr>
              <a:t></a:t>
            </a:r>
            <a:r>
              <a:rPr lang="it-IT" dirty="0" smtClean="0"/>
              <a:t>) etimologicamente identica al termine latino e quindi a quello italiano. E' una delle parole di cui più si usa e abusa, spesso travisandone almeno in parte il vero significato.</a:t>
            </a:r>
          </a:p>
          <a:p>
            <a:pPr>
              <a:buNone/>
            </a:pPr>
            <a:endParaRPr lang="it-IT" dirty="0" smtClean="0"/>
          </a:p>
          <a:p>
            <a:r>
              <a:rPr lang="it-IT" b="1" dirty="0" smtClean="0"/>
              <a:t>Nel linguaggio corrente contemporaneo coscienza si può intendere in due modi principali: il primo di accezione morale, cioè "avere una coscienza", che è sinonimo di possedere dei principi etici come norma dei propri comportamenti; il secondo di accezione psicologica e cognitiva, come "essere coscienti di": cioè essere consapevoli. In questo secondo caso, "coscienza" assume quasi il significato di conoscenza, e senz'altro, in toto, quello di consapevolezza. In questa riflessione cercheremo soprattutto di approfondire la prima accezione di coscienza</a:t>
            </a:r>
            <a:r>
              <a:rPr lang="it-IT" dirty="0" smtClean="0"/>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p:cTn id="15"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La </a:t>
            </a:r>
            <a:r>
              <a:rPr lang="it-IT" b="1" i="1" dirty="0" err="1" smtClean="0"/>
              <a:t>ordinatio</a:t>
            </a:r>
            <a:r>
              <a:rPr lang="it-IT" b="1" i="1" dirty="0" smtClean="0"/>
              <a:t> </a:t>
            </a:r>
            <a:r>
              <a:rPr lang="it-IT" b="1" i="1" dirty="0" err="1" smtClean="0"/>
              <a:t>rationis</a:t>
            </a:r>
            <a:endParaRPr lang="it-IT" b="1" i="1" dirty="0"/>
          </a:p>
        </p:txBody>
      </p:sp>
      <p:sp>
        <p:nvSpPr>
          <p:cNvPr id="3" name="Segnaposto contenuto 2"/>
          <p:cNvSpPr>
            <a:spLocks noGrp="1"/>
          </p:cNvSpPr>
          <p:nvPr>
            <p:ph idx="1"/>
          </p:nvPr>
        </p:nvSpPr>
        <p:spPr/>
        <p:txBody>
          <a:bodyPr>
            <a:normAutofit/>
          </a:bodyPr>
          <a:lstStyle/>
          <a:p>
            <a:r>
              <a:rPr lang="it-IT" dirty="0" smtClean="0"/>
              <a:t>Vediamo: prima della coscienza intesa come facoltà umana di autovalutazione morale, secondo Aristotele e san Tommaso d'Aquino, che la denomina "</a:t>
            </a:r>
            <a:r>
              <a:rPr lang="it-IT" i="1" dirty="0" err="1" smtClean="0"/>
              <a:t>ordinatio</a:t>
            </a:r>
            <a:r>
              <a:rPr lang="it-IT" i="1" dirty="0" smtClean="0"/>
              <a:t> </a:t>
            </a:r>
            <a:r>
              <a:rPr lang="it-IT" i="1" dirty="0" err="1" smtClean="0"/>
              <a:t>rationis</a:t>
            </a:r>
            <a:r>
              <a:rPr lang="it-IT" dirty="0" smtClean="0"/>
              <a:t>": uso dell'intelletto secondo la ragione del fine, vi è la cosiddetta </a:t>
            </a:r>
            <a:r>
              <a:rPr lang="it-IT" i="1" dirty="0" smtClean="0"/>
              <a:t>sinderesi</a:t>
            </a:r>
            <a:r>
              <a:rPr lang="it-IT" dirty="0" smtClean="0"/>
              <a:t>, cioè la facoltà di agire necessariamente verso il "bene", seguendo la scienza dei "primi principi pratici" posti nell'intelletto, o ragione.</a:t>
            </a:r>
            <a:endParaRPr lang="it-IT"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Il volontarismo</a:t>
            </a:r>
            <a:endParaRPr lang="it-IT" b="1" dirty="0"/>
          </a:p>
        </p:txBody>
      </p:sp>
      <p:sp>
        <p:nvSpPr>
          <p:cNvPr id="3" name="Segnaposto contenuto 2"/>
          <p:cNvSpPr>
            <a:spLocks noGrp="1"/>
          </p:cNvSpPr>
          <p:nvPr>
            <p:ph idx="1"/>
          </p:nvPr>
        </p:nvSpPr>
        <p:spPr/>
        <p:txBody>
          <a:bodyPr>
            <a:normAutofit fontScale="92500" lnSpcReduction="10000"/>
          </a:bodyPr>
          <a:lstStyle/>
          <a:p>
            <a:r>
              <a:rPr lang="it-IT" dirty="0" smtClean="0"/>
              <a:t>Su ciò non è d'accordo tutta la scuola nominalista, nata dalle riflessioni del beato </a:t>
            </a:r>
            <a:r>
              <a:rPr lang="it-IT" dirty="0" err="1" smtClean="0"/>
              <a:t>Duns</a:t>
            </a:r>
            <a:r>
              <a:rPr lang="it-IT" dirty="0" smtClean="0"/>
              <a:t> Scoto e di Guglielmo d'</a:t>
            </a:r>
            <a:r>
              <a:rPr lang="it-IT" dirty="0" err="1" smtClean="0"/>
              <a:t>Ockam</a:t>
            </a:r>
            <a:r>
              <a:rPr lang="it-IT" dirty="0" smtClean="0"/>
              <a:t>, l'occasionalismo di </a:t>
            </a:r>
            <a:r>
              <a:rPr lang="it-IT" dirty="0" err="1" smtClean="0"/>
              <a:t>Malebranche</a:t>
            </a:r>
            <a:r>
              <a:rPr lang="it-IT" dirty="0" smtClean="0"/>
              <a:t>, e la casuistica seguita al Concilio di Trento; non è d'accordo </a:t>
            </a:r>
            <a:r>
              <a:rPr lang="it-IT" dirty="0" err="1" smtClean="0"/>
              <a:t>Kant</a:t>
            </a:r>
            <a:r>
              <a:rPr lang="it-IT" dirty="0" smtClean="0"/>
              <a:t>, che è il più famoso moralista moderno, ma non lo è per i presupposti gnoseologici; non sono d'accordo le teorie utilitariste classiche (da Hume in poi) e attuali. </a:t>
            </a:r>
          </a:p>
          <a:p>
            <a:r>
              <a:rPr lang="it-IT" dirty="0" smtClean="0"/>
              <a:t>Tutte queste scuole di pensiero, infatti, ritengono che l'adesione al bene appartenga piuttosto alla sfera della volontà: "</a:t>
            </a:r>
            <a:r>
              <a:rPr lang="it-IT" i="1" dirty="0" smtClean="0"/>
              <a:t>devo fare il bene perché devo</a:t>
            </a:r>
            <a:r>
              <a:rPr lang="it-IT" dirty="0" smtClean="0"/>
              <a:t>", oppure "</a:t>
            </a:r>
            <a:r>
              <a:rPr lang="it-IT" i="1" dirty="0" smtClean="0"/>
              <a:t>devo fare il bene (quale bene?) perché mi conviene</a:t>
            </a:r>
            <a:r>
              <a:rPr lang="it-IT" dirty="0" smtClean="0"/>
              <a:t>". (</a:t>
            </a:r>
            <a:r>
              <a:rPr lang="it-IT" i="1" dirty="0" smtClean="0"/>
              <a:t>Etica </a:t>
            </a:r>
            <a:r>
              <a:rPr lang="it-IT" i="1" dirty="0" err="1" smtClean="0"/>
              <a:t>Nicomachea</a:t>
            </a:r>
            <a:r>
              <a:rPr lang="it-IT" dirty="0" smtClean="0"/>
              <a:t>, VII, </a:t>
            </a:r>
            <a:r>
              <a:rPr lang="it-IT" dirty="0" err="1" smtClean="0"/>
              <a:t>VIII</a:t>
            </a:r>
            <a:r>
              <a:rPr lang="it-IT" dirty="0" smtClean="0"/>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Il Pensiero etico</a:t>
            </a:r>
            <a:endParaRPr lang="it-IT" b="1" dirty="0"/>
          </a:p>
        </p:txBody>
      </p:sp>
      <p:sp>
        <p:nvSpPr>
          <p:cNvPr id="3" name="Segnaposto contenuto 2"/>
          <p:cNvSpPr>
            <a:spLocks noGrp="1"/>
          </p:cNvSpPr>
          <p:nvPr>
            <p:ph idx="1"/>
          </p:nvPr>
        </p:nvSpPr>
        <p:spPr/>
        <p:txBody>
          <a:bodyPr>
            <a:normAutofit fontScale="92500"/>
          </a:bodyPr>
          <a:lstStyle/>
          <a:p>
            <a:r>
              <a:rPr lang="it-IT" dirty="0" smtClean="0"/>
              <a:t>Ma, non tanto stranamente, sia pure con parole diverse, comincia ad essere di nuovo d'accordo con san Tommaso (e quindi con Platone, Aristotele e sant'Agostino) molta della filosofia morale contemporanea, anche in parte quella laica. Evidentemente il relativismo etico e il cosiddetto "pensiero debole“ preoccupano più d'un uomo pensoso. Per proseguire però si deve  brevemente riflettere sui concetti di "partecipazione" e di "bene". Sono ambedue concetti denominati "trascendentali", vale a dire diversamente riferibili a più soggetti: essi infatti si devono intendere in modo non univoco, ma analogo. </a:t>
            </a:r>
            <a:endParaRPr lang="it-IT"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La partecipazione al bene</a:t>
            </a:r>
            <a:endParaRPr lang="it-IT" b="1" dirty="0"/>
          </a:p>
        </p:txBody>
      </p:sp>
      <p:sp>
        <p:nvSpPr>
          <p:cNvPr id="3" name="Segnaposto contenuto 2"/>
          <p:cNvSpPr>
            <a:spLocks noGrp="1"/>
          </p:cNvSpPr>
          <p:nvPr>
            <p:ph idx="1"/>
          </p:nvPr>
        </p:nvSpPr>
        <p:spPr/>
        <p:txBody>
          <a:bodyPr/>
          <a:lstStyle/>
          <a:p>
            <a:r>
              <a:rPr lang="it-IT" dirty="0" smtClean="0"/>
              <a:t>Per "</a:t>
            </a:r>
            <a:r>
              <a:rPr lang="it-IT" b="1" i="1" dirty="0" smtClean="0"/>
              <a:t>partecipazione</a:t>
            </a:r>
            <a:r>
              <a:rPr lang="it-IT" dirty="0" smtClean="0"/>
              <a:t>" si concepisce un qualcosa che può appartenere con intensità diversa a due soggetti diversi, come ad esempio la "vita" negli esseri viventi vegetativi (piante) e nei sensibili (animali). Cfr. in </a:t>
            </a:r>
            <a:r>
              <a:rPr lang="it-IT" dirty="0" err="1" smtClean="0"/>
              <a:t>Galimberti</a:t>
            </a:r>
            <a:r>
              <a:rPr lang="it-IT" dirty="0" smtClean="0"/>
              <a:t> </a:t>
            </a:r>
            <a:r>
              <a:rPr lang="it-IT" dirty="0" err="1" smtClean="0"/>
              <a:t>U</a:t>
            </a:r>
            <a:r>
              <a:rPr lang="it-IT" dirty="0" smtClean="0"/>
              <a:t>., </a:t>
            </a:r>
            <a:r>
              <a:rPr lang="it-IT" i="1" dirty="0" smtClean="0"/>
              <a:t>I vizi capitali e i nuovi vizi</a:t>
            </a:r>
            <a:r>
              <a:rPr lang="it-IT" dirty="0" smtClean="0"/>
              <a:t>, Feltrinelli, 2002.</a:t>
            </a:r>
          </a:p>
          <a:p>
            <a:r>
              <a:rPr lang="it-IT" dirty="0" smtClean="0"/>
              <a:t>Per "</a:t>
            </a:r>
            <a:r>
              <a:rPr lang="it-IT" b="1" i="1" dirty="0" smtClean="0"/>
              <a:t>bene</a:t>
            </a:r>
            <a:r>
              <a:rPr lang="it-IT" dirty="0" smtClean="0"/>
              <a:t>" si intende tutto ciò che può essere raggiunto come fine, indipendentemente dall'essere o meno ordinato al fine vero del soggetto desiderante: cioè, è bene, intanto, ciò che si desidera conseguire.</a:t>
            </a:r>
            <a:endParaRPr lang="it-IT"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La </a:t>
            </a:r>
            <a:r>
              <a:rPr lang="it-IT" b="1" i="1" dirty="0" smtClean="0"/>
              <a:t>sinderesi</a:t>
            </a:r>
            <a:endParaRPr lang="it-IT" b="1" i="1" dirty="0"/>
          </a:p>
        </p:txBody>
      </p:sp>
      <p:sp>
        <p:nvSpPr>
          <p:cNvPr id="3" name="Segnaposto contenuto 2"/>
          <p:cNvSpPr>
            <a:spLocks noGrp="1"/>
          </p:cNvSpPr>
          <p:nvPr>
            <p:ph idx="1"/>
          </p:nvPr>
        </p:nvSpPr>
        <p:spPr/>
        <p:txBody>
          <a:bodyPr>
            <a:normAutofit fontScale="85000" lnSpcReduction="10000"/>
          </a:bodyPr>
          <a:lstStyle/>
          <a:p>
            <a:r>
              <a:rPr lang="it-IT" b="1" dirty="0" smtClean="0"/>
              <a:t>La </a:t>
            </a:r>
            <a:r>
              <a:rPr lang="it-IT" b="1" i="1" dirty="0" smtClean="0"/>
              <a:t>sinderesi</a:t>
            </a:r>
            <a:r>
              <a:rPr lang="it-IT" b="1" dirty="0" smtClean="0"/>
              <a:t> agisce a questo livello</a:t>
            </a:r>
            <a:r>
              <a:rPr lang="it-IT" dirty="0" smtClean="0"/>
              <a:t>. </a:t>
            </a:r>
            <a:r>
              <a:rPr lang="it-IT" b="1" dirty="0" smtClean="0"/>
              <a:t>Al livello successivo, più alto, si pone il livello della coscienza morale, che è chiamata a scegliere sulla base della finalità propria del soggetto</a:t>
            </a:r>
            <a:r>
              <a:rPr lang="it-IT" dirty="0" smtClean="0"/>
              <a:t>. E' a questo punto che resta aperto, ora più che mai, il dibattito su ciò che sia "coscienza morale". In generale si possono individuare due posizioni: vi è che sostiene che l'uomo, ponderando di sé in generale, opera una scelta morale globale che si può definire "</a:t>
            </a:r>
            <a:r>
              <a:rPr lang="it-IT" b="1" i="1" dirty="0" smtClean="0"/>
              <a:t>opzione fondamentale</a:t>
            </a:r>
            <a:r>
              <a:rPr lang="it-IT" dirty="0" smtClean="0"/>
              <a:t>". </a:t>
            </a:r>
          </a:p>
          <a:p>
            <a:r>
              <a:rPr lang="it-IT" dirty="0" smtClean="0"/>
              <a:t>A seguito di questa scelta si potrebbero considerare come meramente accidentali (nel senso proprio di </a:t>
            </a:r>
            <a:r>
              <a:rPr lang="it-IT" dirty="0" err="1" smtClean="0"/>
              <a:t>non-costituenti-la-sostanza</a:t>
            </a:r>
            <a:r>
              <a:rPr lang="it-IT" dirty="0" smtClean="0"/>
              <a:t> dei fatti e delle cose) anche le azioni più gravi (o peccaminose), poiché il soggetto avrebbe operato una scelta per il bene, cui comunque, in ultima istanza tenderebbe. </a:t>
            </a:r>
            <a:endParaRPr lang="it-IT"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3200" b="1" dirty="0" smtClean="0"/>
              <a:t>“</a:t>
            </a:r>
            <a:r>
              <a:rPr lang="it-IT" sz="3200" b="1" i="1" dirty="0" smtClean="0"/>
              <a:t>Siamo tutti salvi</a:t>
            </a:r>
            <a:r>
              <a:rPr lang="it-IT" sz="3200" b="1" dirty="0" smtClean="0"/>
              <a:t>”?</a:t>
            </a:r>
            <a:endParaRPr lang="it-IT" sz="3200" b="1" dirty="0"/>
          </a:p>
        </p:txBody>
      </p:sp>
      <p:sp>
        <p:nvSpPr>
          <p:cNvPr id="3" name="Segnaposto contenuto 2"/>
          <p:cNvSpPr>
            <a:spLocks noGrp="1"/>
          </p:cNvSpPr>
          <p:nvPr>
            <p:ph idx="1"/>
          </p:nvPr>
        </p:nvSpPr>
        <p:spPr/>
        <p:txBody>
          <a:bodyPr>
            <a:normAutofit fontScale="92500"/>
          </a:bodyPr>
          <a:lstStyle/>
          <a:p>
            <a:r>
              <a:rPr lang="it-IT" dirty="0" smtClean="0"/>
              <a:t>E' la morale del "siamo tutti salvi", basta la fede (</a:t>
            </a:r>
            <a:r>
              <a:rPr lang="it-IT" dirty="0" err="1" smtClean="0"/>
              <a:t>Fede</a:t>
            </a:r>
            <a:r>
              <a:rPr lang="it-IT" dirty="0" smtClean="0"/>
              <a:t>), un poco neo-luterana, inclusiva, e buonista. Vi è, per contro, chi sostiene che, anche ammettendo un'opzione fondamentale per il bene, questa debba essere sempre vigilata e sostenuta da azioni buone, perché quelle cattive la ferirebbero talora, forse, in modo "mortale", laddove vi sia: materia grave, piena avvertenza e deliberato consenso.</a:t>
            </a:r>
          </a:p>
          <a:p>
            <a:r>
              <a:rPr lang="it-IT" dirty="0" smtClean="0"/>
              <a:t>Forse è il caso di considerare seriamente la </a:t>
            </a:r>
            <a:r>
              <a:rPr lang="it-IT" dirty="0" err="1" smtClean="0"/>
              <a:t>pervasività</a:t>
            </a:r>
            <a:r>
              <a:rPr lang="it-IT" dirty="0" smtClean="0"/>
              <a:t> della fallibilità umana, e la facile adesione dell'uomo al male.</a:t>
            </a:r>
          </a:p>
          <a:p>
            <a:r>
              <a:rPr lang="it-IT" dirty="0" smtClean="0"/>
              <a:t>Possiamo intendere il termine sia nel senso comune che nel senso teologico di peccato mortale.</a:t>
            </a:r>
          </a:p>
          <a:p>
            <a:pPr>
              <a:buNone/>
            </a:pPr>
            <a:endParaRPr lang="it-IT"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p:cTn id="23"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26"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b="1" dirty="0" smtClean="0"/>
              <a:t>Quell’oscura presenza</a:t>
            </a:r>
            <a:endParaRPr lang="it-IT" b="1" dirty="0"/>
          </a:p>
        </p:txBody>
      </p:sp>
      <p:sp>
        <p:nvSpPr>
          <p:cNvPr id="3" name="Segnaposto contenuto 2"/>
          <p:cNvSpPr>
            <a:spLocks noGrp="1"/>
          </p:cNvSpPr>
          <p:nvPr>
            <p:ph idx="1"/>
          </p:nvPr>
        </p:nvSpPr>
        <p:spPr/>
        <p:txBody>
          <a:bodyPr>
            <a:normAutofit fontScale="92500"/>
          </a:bodyPr>
          <a:lstStyle/>
          <a:p>
            <a:r>
              <a:rPr lang="it-IT" dirty="0" smtClean="0"/>
              <a:t>Nei giorni di ciascuno di noi, quando il silenzio ci aiuta nella riflessione interiore, quando si riesce ad abbandonare lo strepito quotidiano, sorge dalle profondità dell'anima un fiotto irrefrenabile, come una colata di lava incandescente, come un torrente reso turbinoso dalla piena. Pensieri, rimorsi, ipotesi, pentimenti, moti d'ira raffrenati, intuizioni ... e poi é come se, su tutto questo materiale confuso, si ergesse un giudice pacato e severo: la nostra coscienza. Per giorni, settimane, mesi, a volte anni, essa tace, avvolta nell'oscurità dell'anima, nel torpore di una volontà ferita, ma a un certo punto essa riemerge, senza prepotenza,</a:t>
            </a:r>
            <a:endParaRPr lang="it-IT"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nozio">
  <a:themeElements>
    <a:clrScheme name="Equinozi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Equinozio">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nozio">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2617</TotalTime>
  <Words>1868</Words>
  <Application>Microsoft Office PowerPoint</Application>
  <PresentationFormat>Presentazione su schermo (4:3)</PresentationFormat>
  <Paragraphs>53</Paragraphs>
  <Slides>16</Slides>
  <Notes>2</Notes>
  <HiddenSlides>0</HiddenSlides>
  <MMClips>0</MMClips>
  <ScaleCrop>false</ScaleCrop>
  <HeadingPairs>
    <vt:vector size="4" baseType="variant">
      <vt:variant>
        <vt:lpstr>Tema</vt:lpstr>
      </vt:variant>
      <vt:variant>
        <vt:i4>1</vt:i4>
      </vt:variant>
      <vt:variant>
        <vt:lpstr>Titoli diapositive</vt:lpstr>
      </vt:variant>
      <vt:variant>
        <vt:i4>16</vt:i4>
      </vt:variant>
    </vt:vector>
  </HeadingPairs>
  <TitlesOfParts>
    <vt:vector size="17" baseType="lpstr">
      <vt:lpstr>Equinozio</vt:lpstr>
      <vt:lpstr>La Coscienza morale è un lusso?</vt:lpstr>
      <vt:lpstr>La “scienza del guardarsi dentro”</vt:lpstr>
      <vt:lpstr>La ordinatio rationis</vt:lpstr>
      <vt:lpstr>Il volontarismo</vt:lpstr>
      <vt:lpstr>Il Pensiero etico</vt:lpstr>
      <vt:lpstr>La partecipazione al bene</vt:lpstr>
      <vt:lpstr>La sinderesi</vt:lpstr>
      <vt:lpstr>“Siamo tutti salvi”?</vt:lpstr>
      <vt:lpstr>Quell’oscura presenza</vt:lpstr>
      <vt:lpstr>…in punta di piedi</vt:lpstr>
      <vt:lpstr>Capita vitiorum</vt:lpstr>
      <vt:lpstr>La fragilità umana</vt:lpstr>
      <vt:lpstr>Mettersi in ascolto</vt:lpstr>
      <vt:lpstr>La voce della coscienza</vt:lpstr>
      <vt:lpstr>La normatività morale</vt:lpstr>
      <vt:lpstr>La decisione per il bene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L’Uomo  nelle grandi Religioni</dc:title>
  <dc:creator>Valued Acer Customer</dc:creator>
  <cp:lastModifiedBy>Fabio Pezzutti</cp:lastModifiedBy>
  <cp:revision>243</cp:revision>
  <dcterms:created xsi:type="dcterms:W3CDTF">2011-11-26T05:32:39Z</dcterms:created>
  <dcterms:modified xsi:type="dcterms:W3CDTF">2017-06-27T06:43:13Z</dcterms:modified>
</cp:coreProperties>
</file>