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3" r:id="rId9"/>
    <p:sldId id="267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7195-FC86-47DC-8F51-C716AE37CE9F}" type="datetimeFigureOut">
              <a:rPr lang="it-IT" smtClean="0"/>
              <a:pPr/>
              <a:t>28/05/2014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A22-4026-4027-830D-FB26508FE9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7195-FC86-47DC-8F51-C716AE37CE9F}" type="datetimeFigureOut">
              <a:rPr lang="it-IT" smtClean="0"/>
              <a:pPr/>
              <a:t>28/05/2014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A22-4026-4027-830D-FB26508FE9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7195-FC86-47DC-8F51-C716AE37CE9F}" type="datetimeFigureOut">
              <a:rPr lang="it-IT" smtClean="0"/>
              <a:pPr/>
              <a:t>28/05/2014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A22-4026-4027-830D-FB26508FE9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7195-FC86-47DC-8F51-C716AE37CE9F}" type="datetimeFigureOut">
              <a:rPr lang="it-IT" smtClean="0"/>
              <a:pPr/>
              <a:t>28/05/2014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A22-4026-4027-830D-FB26508FE9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7195-FC86-47DC-8F51-C716AE37CE9F}" type="datetimeFigureOut">
              <a:rPr lang="it-IT" smtClean="0"/>
              <a:pPr/>
              <a:t>28/05/2014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A22-4026-4027-830D-FB26508FE9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7195-FC86-47DC-8F51-C716AE37CE9F}" type="datetimeFigureOut">
              <a:rPr lang="it-IT" smtClean="0"/>
              <a:pPr/>
              <a:t>28/05/2014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A22-4026-4027-830D-FB26508FE9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7195-FC86-47DC-8F51-C716AE37CE9F}" type="datetimeFigureOut">
              <a:rPr lang="it-IT" smtClean="0"/>
              <a:pPr/>
              <a:t>28/05/2014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A22-4026-4027-830D-FB26508FE9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7195-FC86-47DC-8F51-C716AE37CE9F}" type="datetimeFigureOut">
              <a:rPr lang="it-IT" smtClean="0"/>
              <a:pPr/>
              <a:t>28/05/2014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A22-4026-4027-830D-FB26508FE9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7195-FC86-47DC-8F51-C716AE37CE9F}" type="datetimeFigureOut">
              <a:rPr lang="it-IT" smtClean="0"/>
              <a:pPr/>
              <a:t>28/05/2014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A22-4026-4027-830D-FB26508FE9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7195-FC86-47DC-8F51-C716AE37CE9F}" type="datetimeFigureOut">
              <a:rPr lang="it-IT" smtClean="0"/>
              <a:pPr/>
              <a:t>28/05/2014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A22-4026-4027-830D-FB26508FE9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7195-FC86-47DC-8F51-C716AE37CE9F}" type="datetimeFigureOut">
              <a:rPr lang="it-IT" smtClean="0"/>
              <a:pPr/>
              <a:t>28/05/2014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F4BA22-4026-4027-830D-FB26508FE9E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0F7195-FC86-47DC-8F51-C716AE37CE9F}" type="datetimeFigureOut">
              <a:rPr lang="it-IT" smtClean="0"/>
              <a:pPr/>
              <a:t>28/05/2014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F4BA22-4026-4027-830D-FB26508FE9E9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i="1" dirty="0" smtClean="0"/>
              <a:t>Poesia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come “</a:t>
            </a:r>
            <a:r>
              <a:rPr lang="it-IT" i="1" dirty="0" smtClean="0"/>
              <a:t>attività </a:t>
            </a:r>
            <a:r>
              <a:rPr lang="it-IT" i="1" dirty="0" err="1" smtClean="0"/>
              <a:t>fabbrìle</a:t>
            </a:r>
            <a:r>
              <a:rPr lang="it-IT" i="1" dirty="0" smtClean="0"/>
              <a:t>”</a:t>
            </a:r>
            <a:endParaRPr lang="it-IT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Conversazione a cura del prof. </a:t>
            </a:r>
            <a:r>
              <a:rPr lang="it-IT" b="1" i="1" dirty="0" smtClean="0"/>
              <a:t>Renato </a:t>
            </a:r>
            <a:r>
              <a:rPr lang="it-IT" b="1" i="1" dirty="0" err="1" smtClean="0"/>
              <a:t>Pilutti</a:t>
            </a:r>
            <a:endParaRPr lang="it-IT" b="1" i="1" dirty="0" smtClean="0"/>
          </a:p>
          <a:p>
            <a:r>
              <a:rPr lang="it-IT" sz="1900" dirty="0" smtClean="0"/>
              <a:t>Teologo </a:t>
            </a:r>
          </a:p>
          <a:p>
            <a:r>
              <a:rPr lang="it-IT" sz="1900" dirty="0" smtClean="0"/>
              <a:t>e Vicepresidente di </a:t>
            </a:r>
            <a:r>
              <a:rPr lang="it-IT" sz="1900" i="1" dirty="0" err="1" smtClean="0"/>
              <a:t>Phronesis</a:t>
            </a:r>
            <a:r>
              <a:rPr lang="it-IT" sz="1900" dirty="0" smtClean="0"/>
              <a:t> – Associazione italiana </a:t>
            </a:r>
          </a:p>
          <a:p>
            <a:r>
              <a:rPr lang="it-IT" sz="1900" dirty="0" smtClean="0"/>
              <a:t>per la Consulenza filosofica</a:t>
            </a:r>
          </a:p>
          <a:p>
            <a:r>
              <a:rPr lang="it-IT" sz="1900" dirty="0" smtClean="0"/>
              <a:t>Udine, 28 </a:t>
            </a:r>
            <a:r>
              <a:rPr lang="it-IT" sz="1900" smtClean="0"/>
              <a:t>maggio 2014 - Caffè </a:t>
            </a:r>
            <a:r>
              <a:rPr lang="it-IT" sz="1900" dirty="0" smtClean="0"/>
              <a:t>Letterario </a:t>
            </a:r>
            <a:r>
              <a:rPr lang="it-IT" sz="1900" dirty="0" err="1" smtClean="0"/>
              <a:t>Contarena</a:t>
            </a:r>
            <a:endParaRPr lang="it-IT" sz="1900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Alcuni </a:t>
            </a:r>
            <a:r>
              <a:rPr lang="it-IT" b="1" dirty="0" err="1" smtClean="0"/>
              <a:t>autori…</a:t>
            </a:r>
            <a:r>
              <a:rPr lang="it-IT" b="1" dirty="0" smtClean="0"/>
              <a:t> che leggeremo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i="1" dirty="0" smtClean="0"/>
              <a:t>Dante</a:t>
            </a:r>
          </a:p>
          <a:p>
            <a:r>
              <a:rPr lang="it-IT" b="1" i="1" dirty="0" smtClean="0"/>
              <a:t>Petrarca</a:t>
            </a:r>
          </a:p>
          <a:p>
            <a:r>
              <a:rPr lang="it-IT" b="1" i="1" dirty="0" smtClean="0"/>
              <a:t>Foscolo</a:t>
            </a:r>
          </a:p>
          <a:p>
            <a:r>
              <a:rPr lang="it-IT" b="1" i="1" dirty="0" smtClean="0"/>
              <a:t>Leopardi</a:t>
            </a:r>
          </a:p>
          <a:p>
            <a:r>
              <a:rPr lang="it-IT" b="1" i="1" dirty="0" smtClean="0"/>
              <a:t>Carducci </a:t>
            </a:r>
          </a:p>
          <a:p>
            <a:r>
              <a:rPr lang="it-IT" b="1" i="1" dirty="0" smtClean="0"/>
              <a:t>Pascoli</a:t>
            </a:r>
          </a:p>
          <a:p>
            <a:r>
              <a:rPr lang="it-IT" b="1" i="1" smtClean="0"/>
              <a:t>D’Annunzio</a:t>
            </a:r>
            <a:endParaRPr lang="it-IT" b="1" i="1" dirty="0" smtClean="0"/>
          </a:p>
          <a:p>
            <a:r>
              <a:rPr lang="it-IT" b="1" i="1" dirty="0" smtClean="0"/>
              <a:t>Montale</a:t>
            </a:r>
          </a:p>
          <a:p>
            <a:r>
              <a:rPr lang="it-IT" b="1" i="1" dirty="0" smtClean="0"/>
              <a:t>Saba</a:t>
            </a:r>
          </a:p>
          <a:p>
            <a:r>
              <a:rPr lang="it-IT" b="1" i="1" dirty="0" smtClean="0"/>
              <a:t>Campana</a:t>
            </a:r>
          </a:p>
          <a:p>
            <a:r>
              <a:rPr lang="it-IT" b="1" i="1" dirty="0" smtClean="0"/>
              <a:t>…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…perché</a:t>
            </a:r>
            <a:r>
              <a:rPr lang="it-IT" b="1" dirty="0" smtClean="0"/>
              <a:t> “attività </a:t>
            </a:r>
            <a:r>
              <a:rPr lang="it-IT" b="1" dirty="0" err="1" smtClean="0"/>
              <a:t>fabbrìle</a:t>
            </a:r>
            <a:r>
              <a:rPr lang="it-IT" b="1" dirty="0" smtClean="0"/>
              <a:t>”?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err="1" smtClean="0"/>
              <a:t>Perché…</a:t>
            </a:r>
            <a:r>
              <a:rPr lang="it-IT" dirty="0" smtClean="0"/>
              <a:t> sappiamo che  il termine “</a:t>
            </a:r>
            <a:r>
              <a:rPr lang="it-IT" b="1" i="1" dirty="0" smtClean="0"/>
              <a:t>Poesia</a:t>
            </a:r>
            <a:r>
              <a:rPr lang="it-IT" dirty="0" smtClean="0"/>
              <a:t>” deriva dal verbo greco </a:t>
            </a:r>
            <a:r>
              <a:rPr lang="el-GR" b="1" i="1" dirty="0" smtClean="0"/>
              <a:t>ποιέω</a:t>
            </a:r>
            <a:r>
              <a:rPr lang="it-IT" dirty="0" smtClean="0"/>
              <a:t>, </a:t>
            </a:r>
            <a:r>
              <a:rPr lang="it-IT" b="1" dirty="0" smtClean="0"/>
              <a:t>faccio</a:t>
            </a:r>
            <a:r>
              <a:rPr lang="it-IT" dirty="0" smtClean="0"/>
              <a:t>. È per questo che si può ritenere la poesia una sorta di </a:t>
            </a:r>
            <a:r>
              <a:rPr lang="it-IT" b="1" i="1" dirty="0" smtClean="0"/>
              <a:t>attività </a:t>
            </a:r>
            <a:r>
              <a:rPr lang="it-IT" b="1" i="1" dirty="0" err="1" smtClean="0"/>
              <a:t>fabbrile</a:t>
            </a:r>
            <a:r>
              <a:rPr lang="it-IT" dirty="0" smtClean="0"/>
              <a:t>. Il </a:t>
            </a:r>
            <a:r>
              <a:rPr lang="it-IT" b="1" dirty="0" smtClean="0"/>
              <a:t>Poetico</a:t>
            </a:r>
            <a:r>
              <a:rPr lang="it-IT" dirty="0" smtClean="0"/>
              <a:t> è, dunque, </a:t>
            </a:r>
            <a:r>
              <a:rPr lang="it-IT" b="1" dirty="0" smtClean="0"/>
              <a:t>poiètico</a:t>
            </a:r>
            <a:r>
              <a:rPr lang="it-IT" dirty="0" smtClean="0"/>
              <a:t>. È un </a:t>
            </a:r>
            <a:r>
              <a:rPr lang="it-IT" b="1" dirty="0" smtClean="0"/>
              <a:t>fare</a:t>
            </a:r>
            <a:r>
              <a:rPr lang="it-IT" dirty="0" smtClean="0"/>
              <a:t>, comunque, in qualche modo.</a:t>
            </a:r>
          </a:p>
          <a:p>
            <a:r>
              <a:rPr lang="it-IT" b="1" i="1" dirty="0" smtClean="0"/>
              <a:t>La poesia è un fare</a:t>
            </a:r>
            <a:r>
              <a:rPr lang="it-IT" dirty="0" smtClean="0"/>
              <a:t>, un </a:t>
            </a:r>
            <a:r>
              <a:rPr lang="it-IT" b="1" dirty="0" smtClean="0"/>
              <a:t>fabbricare</a:t>
            </a:r>
            <a:r>
              <a:rPr lang="it-IT" dirty="0" smtClean="0"/>
              <a:t> </a:t>
            </a:r>
            <a:r>
              <a:rPr lang="it-IT" b="1" dirty="0" smtClean="0"/>
              <a:t>realtà di parole</a:t>
            </a:r>
            <a:r>
              <a:rPr lang="it-IT" dirty="0" smtClean="0"/>
              <a:t>, che rappresentano </a:t>
            </a:r>
            <a:r>
              <a:rPr lang="it-IT" b="1" dirty="0" smtClean="0"/>
              <a:t>cose</a:t>
            </a:r>
            <a:r>
              <a:rPr lang="it-IT" dirty="0" smtClean="0"/>
              <a:t>, </a:t>
            </a:r>
            <a:r>
              <a:rPr lang="it-IT" b="1" dirty="0" smtClean="0"/>
              <a:t>pezzi di vita</a:t>
            </a:r>
            <a:r>
              <a:rPr lang="it-IT" dirty="0" smtClean="0"/>
              <a:t>, </a:t>
            </a:r>
            <a:r>
              <a:rPr lang="it-IT" b="1" dirty="0" smtClean="0"/>
              <a:t>esperienze</a:t>
            </a:r>
            <a:r>
              <a:rPr lang="it-IT" dirty="0" smtClean="0"/>
              <a:t>, </a:t>
            </a:r>
            <a:r>
              <a:rPr lang="it-IT" b="1" dirty="0" smtClean="0"/>
              <a:t>paesaggi</a:t>
            </a:r>
            <a:r>
              <a:rPr lang="it-IT" dirty="0" smtClean="0"/>
              <a:t>, </a:t>
            </a:r>
            <a:r>
              <a:rPr lang="it-IT" b="1" dirty="0" smtClean="0"/>
              <a:t>sentimenti</a:t>
            </a:r>
            <a:r>
              <a:rPr lang="it-IT" dirty="0" smtClean="0"/>
              <a:t>, </a:t>
            </a:r>
            <a:r>
              <a:rPr lang="it-IT" b="1" dirty="0" smtClean="0"/>
              <a:t>sogni</a:t>
            </a:r>
            <a:r>
              <a:rPr lang="it-IT" dirty="0" smtClean="0"/>
              <a:t>, </a:t>
            </a:r>
            <a:r>
              <a:rPr lang="it-IT" b="1" dirty="0" smtClean="0"/>
              <a:t>simboli</a:t>
            </a:r>
            <a:r>
              <a:rPr lang="it-IT" dirty="0" smtClean="0"/>
              <a:t>, </a:t>
            </a:r>
            <a:r>
              <a:rPr lang="it-IT" b="1" dirty="0" smtClean="0"/>
              <a:t>metafore</a:t>
            </a:r>
            <a:r>
              <a:rPr lang="it-IT" dirty="0" smtClean="0"/>
              <a:t>, una sorta di via, di percorso, di strada che ha un senso, anche indipendentemente dalla realtà concreta del </a:t>
            </a:r>
            <a:r>
              <a:rPr lang="it-IT" dirty="0" err="1" smtClean="0"/>
              <a:t>quotidiano…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err="1" smtClean="0"/>
              <a:t>…però</a:t>
            </a:r>
            <a:r>
              <a:rPr lang="it-IT" dirty="0" smtClean="0"/>
              <a:t> la poesia ha una struttura, un suo modo di </a:t>
            </a:r>
            <a:r>
              <a:rPr lang="it-IT" i="1" dirty="0" smtClean="0"/>
              <a:t>porsi</a:t>
            </a:r>
            <a:r>
              <a:rPr lang="it-IT" dirty="0" smtClean="0"/>
              <a:t>, di </a:t>
            </a:r>
            <a:r>
              <a:rPr lang="it-IT" i="1" dirty="0" smtClean="0"/>
              <a:t>darsi</a:t>
            </a:r>
            <a:r>
              <a:rPr lang="it-IT" dirty="0" smtClean="0"/>
              <a:t>, di </a:t>
            </a:r>
            <a:r>
              <a:rPr lang="it-IT" i="1" dirty="0" err="1" smtClean="0"/>
              <a:t>dirsi</a:t>
            </a:r>
            <a:r>
              <a:rPr lang="it-IT" dirty="0" err="1" smtClean="0"/>
              <a:t>…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Semantica, ritmo e suono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Per “</a:t>
            </a:r>
            <a:r>
              <a:rPr lang="it-IT" b="1" i="1" dirty="0" smtClean="0"/>
              <a:t>fare poesia</a:t>
            </a:r>
            <a:r>
              <a:rPr lang="it-IT" dirty="0" smtClean="0"/>
              <a:t>” si usano </a:t>
            </a:r>
            <a:r>
              <a:rPr lang="it-IT" b="1" i="1" dirty="0" smtClean="0"/>
              <a:t>parole</a:t>
            </a:r>
            <a:r>
              <a:rPr lang="it-IT" dirty="0" smtClean="0"/>
              <a:t>, o </a:t>
            </a:r>
            <a:r>
              <a:rPr lang="it-IT" b="1" i="1" dirty="0" smtClean="0"/>
              <a:t>termini</a:t>
            </a:r>
            <a:r>
              <a:rPr lang="it-IT" dirty="0" smtClean="0"/>
              <a:t>, o </a:t>
            </a:r>
            <a:r>
              <a:rPr lang="it-IT" b="1" i="1" dirty="0" smtClean="0"/>
              <a:t>lemmi</a:t>
            </a:r>
            <a:r>
              <a:rPr lang="it-IT" dirty="0" smtClean="0"/>
              <a:t>, cioè “</a:t>
            </a:r>
            <a:r>
              <a:rPr lang="it-IT" b="1" dirty="0" smtClean="0"/>
              <a:t>oggetti</a:t>
            </a:r>
            <a:r>
              <a:rPr lang="it-IT" dirty="0" smtClean="0"/>
              <a:t>” che hanno un </a:t>
            </a:r>
            <a:r>
              <a:rPr lang="it-IT" b="1" dirty="0" smtClean="0"/>
              <a:t>significato</a:t>
            </a:r>
            <a:r>
              <a:rPr lang="it-IT" dirty="0" smtClean="0"/>
              <a:t> in base al </a:t>
            </a:r>
            <a:r>
              <a:rPr lang="it-IT" b="1" dirty="0" smtClean="0"/>
              <a:t>segno</a:t>
            </a:r>
            <a:r>
              <a:rPr lang="it-IT" dirty="0" smtClean="0"/>
              <a:t> che le caratterizza (</a:t>
            </a:r>
            <a:r>
              <a:rPr lang="it-IT" b="1" dirty="0" smtClean="0"/>
              <a:t>semantica</a:t>
            </a:r>
            <a:r>
              <a:rPr lang="it-IT" dirty="0" smtClean="0"/>
              <a:t>), e sono </a:t>
            </a:r>
            <a:r>
              <a:rPr lang="it-IT" b="1" dirty="0" smtClean="0"/>
              <a:t>poste</a:t>
            </a:r>
            <a:r>
              <a:rPr lang="it-IT" dirty="0" smtClean="0"/>
              <a:t>, </a:t>
            </a:r>
            <a:r>
              <a:rPr lang="it-IT" b="1" dirty="0" smtClean="0"/>
              <a:t>giustapposte</a:t>
            </a:r>
            <a:r>
              <a:rPr lang="it-IT" dirty="0" smtClean="0"/>
              <a:t>, </a:t>
            </a:r>
            <a:r>
              <a:rPr lang="it-IT" b="1" dirty="0" smtClean="0"/>
              <a:t>contrapposte</a:t>
            </a:r>
            <a:r>
              <a:rPr lang="it-IT" dirty="0" smtClean="0"/>
              <a:t>, in modo tale da creare un certo </a:t>
            </a:r>
            <a:r>
              <a:rPr lang="it-IT" b="1" dirty="0" smtClean="0"/>
              <a:t>ritmo</a:t>
            </a:r>
            <a:r>
              <a:rPr lang="it-IT" dirty="0" smtClean="0"/>
              <a:t>, e anche certi </a:t>
            </a:r>
            <a:r>
              <a:rPr lang="it-IT" b="1" dirty="0" err="1" smtClean="0"/>
              <a:t>suoni</a:t>
            </a:r>
            <a:r>
              <a:rPr lang="it-IT" dirty="0" err="1" smtClean="0"/>
              <a:t>…</a:t>
            </a:r>
            <a:r>
              <a:rPr lang="it-IT" dirty="0" smtClean="0"/>
              <a:t> </a:t>
            </a:r>
            <a:r>
              <a:rPr lang="it-IT" i="1" dirty="0" smtClean="0"/>
              <a:t>la poesia ha a che fare anche con la </a:t>
            </a:r>
            <a:r>
              <a:rPr lang="it-IT" i="1" dirty="0" err="1" smtClean="0"/>
              <a:t>musica</a:t>
            </a:r>
            <a:r>
              <a:rPr lang="it-IT" dirty="0" err="1" smtClean="0"/>
              <a:t>…</a:t>
            </a:r>
            <a:r>
              <a:rPr lang="it-IT" dirty="0" smtClean="0"/>
              <a:t> in qualche modo</a:t>
            </a:r>
            <a:r>
              <a:rPr lang="it-IT" i="1" dirty="0" smtClean="0"/>
              <a:t>.</a:t>
            </a:r>
          </a:p>
          <a:p>
            <a:r>
              <a:rPr lang="it-IT" dirty="0" smtClean="0"/>
              <a:t>Il </a:t>
            </a:r>
            <a:r>
              <a:rPr lang="it-IT" b="1" i="1" dirty="0" smtClean="0"/>
              <a:t>modo poetico </a:t>
            </a:r>
            <a:r>
              <a:rPr lang="it-IT" dirty="0" smtClean="0"/>
              <a:t>dice e </a:t>
            </a:r>
            <a:r>
              <a:rPr lang="it-IT" b="1" dirty="0" smtClean="0"/>
              <a:t>tras-mette</a:t>
            </a:r>
            <a:r>
              <a:rPr lang="it-IT" dirty="0" smtClean="0"/>
              <a:t> qualcosa (che cosa?) in </a:t>
            </a:r>
            <a:r>
              <a:rPr lang="it-IT" b="1" dirty="0" smtClean="0"/>
              <a:t>modo diverso dalla prosa</a:t>
            </a:r>
            <a:r>
              <a:rPr lang="it-IT" dirty="0" smtClean="0"/>
              <a:t>, anche se a volte formalmente le assomiglia: non è detto che la poesia debba essere per forza in </a:t>
            </a:r>
            <a:r>
              <a:rPr lang="it-IT" b="1" i="1" dirty="0" smtClean="0"/>
              <a:t>rima</a:t>
            </a:r>
            <a:r>
              <a:rPr lang="it-IT" dirty="0" smtClean="0"/>
              <a:t> (si veda da Leopardi in poi, per quanto riguarda l’Italia), abbia </a:t>
            </a:r>
            <a:r>
              <a:rPr lang="it-IT" b="1" i="1" dirty="0" smtClean="0"/>
              <a:t>assonanze</a:t>
            </a:r>
            <a:r>
              <a:rPr lang="it-IT" dirty="0" smtClean="0"/>
              <a:t> e altre figure che a essa storicamente si richiamano: </a:t>
            </a:r>
            <a:r>
              <a:rPr lang="it-IT" b="1" dirty="0" smtClean="0"/>
              <a:t>la poesia è e resta un’altra cosa,  quasi un mistero, cioè un qualcosa che si svela lentamente</a:t>
            </a:r>
            <a:r>
              <a:rPr lang="it-IT" dirty="0" smtClean="0"/>
              <a:t>, e non solo a </a:t>
            </a:r>
            <a:r>
              <a:rPr lang="it-IT" i="1" dirty="0" smtClean="0"/>
              <a:t>chi la studia da esegeta</a:t>
            </a:r>
            <a:r>
              <a:rPr lang="it-IT" dirty="0" smtClean="0"/>
              <a:t>, ma </a:t>
            </a:r>
            <a:r>
              <a:rPr lang="it-IT" i="1" dirty="0" smtClean="0"/>
              <a:t>di più a chi la </a:t>
            </a:r>
            <a:r>
              <a:rPr lang="it-IT" i="1" dirty="0" err="1" smtClean="0"/>
              <a:t>vive</a:t>
            </a:r>
            <a:r>
              <a:rPr lang="it-IT" dirty="0" err="1" smtClean="0"/>
              <a:t>…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Senso e significato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i="1" dirty="0" smtClean="0"/>
              <a:t>Senso</a:t>
            </a:r>
            <a:r>
              <a:rPr lang="it-IT" b="1" dirty="0" smtClean="0"/>
              <a:t> è sinonimo di </a:t>
            </a:r>
            <a:r>
              <a:rPr lang="it-IT" b="1" i="1" dirty="0" smtClean="0"/>
              <a:t>direzione</a:t>
            </a:r>
            <a:r>
              <a:rPr lang="it-IT" dirty="0" smtClean="0"/>
              <a:t>, e </a:t>
            </a:r>
            <a:r>
              <a:rPr lang="it-IT" b="1" i="1" dirty="0" smtClean="0"/>
              <a:t>significato</a:t>
            </a:r>
            <a:r>
              <a:rPr lang="it-IT" dirty="0" smtClean="0"/>
              <a:t> dice una certa </a:t>
            </a:r>
            <a:r>
              <a:rPr lang="it-IT" b="1" dirty="0" smtClean="0"/>
              <a:t>corrispondenza tra </a:t>
            </a:r>
            <a:r>
              <a:rPr lang="it-IT" b="1" i="1" dirty="0" smtClean="0"/>
              <a:t>segno</a:t>
            </a:r>
            <a:r>
              <a:rPr lang="it-IT" b="1" dirty="0" smtClean="0"/>
              <a:t> e </a:t>
            </a:r>
            <a:r>
              <a:rPr lang="it-IT" b="1" i="1" dirty="0" smtClean="0"/>
              <a:t>senso</a:t>
            </a:r>
            <a:r>
              <a:rPr lang="it-IT" dirty="0" smtClean="0"/>
              <a:t>. </a:t>
            </a:r>
          </a:p>
          <a:p>
            <a:r>
              <a:rPr lang="it-IT" dirty="0" smtClean="0"/>
              <a:t>La poesia riesce a </a:t>
            </a:r>
            <a:r>
              <a:rPr lang="it-IT" b="1" dirty="0" smtClean="0"/>
              <a:t>sintetizzare</a:t>
            </a:r>
            <a:r>
              <a:rPr lang="it-IT" dirty="0" smtClean="0"/>
              <a:t> a suo</a:t>
            </a:r>
            <a:r>
              <a:rPr lang="it-IT" b="1" dirty="0" smtClean="0"/>
              <a:t> </a:t>
            </a:r>
            <a:r>
              <a:rPr lang="it-IT" dirty="0" smtClean="0"/>
              <a:t>modo</a:t>
            </a:r>
            <a:r>
              <a:rPr lang="it-IT" b="1" dirty="0" smtClean="0"/>
              <a:t> </a:t>
            </a:r>
            <a:r>
              <a:rPr lang="it-IT" b="1" i="1" dirty="0" smtClean="0"/>
              <a:t>senso</a:t>
            </a:r>
            <a:r>
              <a:rPr lang="it-IT" dirty="0" smtClean="0"/>
              <a:t> e </a:t>
            </a:r>
            <a:r>
              <a:rPr lang="it-IT" b="1" i="1" dirty="0" smtClean="0"/>
              <a:t>significato</a:t>
            </a:r>
            <a:r>
              <a:rPr lang="it-IT" dirty="0" smtClean="0"/>
              <a:t>, </a:t>
            </a:r>
            <a:r>
              <a:rPr lang="it-IT" b="1" dirty="0" smtClean="0"/>
              <a:t>bypassando la modalità logico-argomentativa</a:t>
            </a:r>
            <a:r>
              <a:rPr lang="it-IT" dirty="0" smtClean="0"/>
              <a:t>, per accedere a “territori” altri, diversi, dove </a:t>
            </a:r>
            <a:r>
              <a:rPr lang="it-IT" b="1" i="1" dirty="0" smtClean="0"/>
              <a:t>l’anima può esultare</a:t>
            </a:r>
            <a:r>
              <a:rPr lang="it-IT" dirty="0" smtClean="0"/>
              <a:t>, </a:t>
            </a:r>
            <a:r>
              <a:rPr lang="it-IT" b="1" i="1" dirty="0" smtClean="0"/>
              <a:t>può essere terrificata</a:t>
            </a:r>
            <a:r>
              <a:rPr lang="it-IT" dirty="0" smtClean="0"/>
              <a:t>, </a:t>
            </a:r>
            <a:r>
              <a:rPr lang="it-IT" b="1" i="1" dirty="0" smtClean="0"/>
              <a:t>può comprendere anche più profondamente</a:t>
            </a:r>
            <a:r>
              <a:rPr lang="it-IT" dirty="0" smtClean="0"/>
              <a:t>, </a:t>
            </a:r>
            <a:r>
              <a:rPr lang="it-IT" b="1" i="1" dirty="0" smtClean="0"/>
              <a:t>dove la verità stessa -a volte- si </a:t>
            </a:r>
            <a:r>
              <a:rPr lang="it-IT" b="1" i="1" dirty="0" err="1" smtClean="0"/>
              <a:t>nasconde</a:t>
            </a:r>
            <a:r>
              <a:rPr lang="it-IT" dirty="0" err="1" smtClean="0"/>
              <a:t>…</a:t>
            </a:r>
            <a:r>
              <a:rPr lang="it-IT" dirty="0" smtClean="0"/>
              <a:t> </a:t>
            </a:r>
          </a:p>
          <a:p>
            <a:r>
              <a:rPr lang="it-IT" dirty="0" smtClean="0"/>
              <a:t>La poesia </a:t>
            </a:r>
            <a:r>
              <a:rPr lang="it-IT" b="1" dirty="0" smtClean="0"/>
              <a:t>si dice</a:t>
            </a:r>
            <a:r>
              <a:rPr lang="it-IT" dirty="0" smtClean="0"/>
              <a:t>, </a:t>
            </a:r>
            <a:r>
              <a:rPr lang="it-IT" b="1" dirty="0" smtClean="0"/>
              <a:t>si recita</a:t>
            </a:r>
            <a:r>
              <a:rPr lang="it-IT" dirty="0" smtClean="0"/>
              <a:t>, </a:t>
            </a:r>
            <a:r>
              <a:rPr lang="it-IT" b="1" dirty="0" smtClean="0"/>
              <a:t>si trasporta dal testo al suono al senso dell’udito</a:t>
            </a:r>
            <a:r>
              <a:rPr lang="it-IT" dirty="0" smtClean="0"/>
              <a:t>, e si accompagna al </a:t>
            </a:r>
            <a:r>
              <a:rPr lang="it-IT" b="1" dirty="0" smtClean="0"/>
              <a:t>gesto</a:t>
            </a:r>
            <a:r>
              <a:rPr lang="it-IT" dirty="0" smtClean="0"/>
              <a:t>, alla </a:t>
            </a:r>
            <a:r>
              <a:rPr lang="it-IT" b="1" dirty="0" smtClean="0"/>
              <a:t>postura</a:t>
            </a:r>
            <a:r>
              <a:rPr lang="it-IT" dirty="0" smtClean="0"/>
              <a:t>, al </a:t>
            </a:r>
            <a:r>
              <a:rPr lang="it-IT" b="1" dirty="0" smtClean="0"/>
              <a:t>timbro</a:t>
            </a:r>
            <a:r>
              <a:rPr lang="it-IT" dirty="0" smtClean="0"/>
              <a:t> e </a:t>
            </a:r>
            <a:r>
              <a:rPr lang="it-IT" b="1" dirty="0" smtClean="0"/>
              <a:t>tono</a:t>
            </a:r>
            <a:r>
              <a:rPr lang="it-IT" dirty="0" smtClean="0"/>
              <a:t> della </a:t>
            </a:r>
            <a:r>
              <a:rPr lang="it-IT" b="1" i="1" dirty="0" smtClean="0"/>
              <a:t>voce dicente</a:t>
            </a:r>
            <a:r>
              <a:rPr lang="it-IT" dirty="0" smtClean="0"/>
              <a:t>: </a:t>
            </a:r>
            <a:r>
              <a:rPr lang="it-IT" b="1" dirty="0" smtClean="0"/>
              <a:t>la poesia (</a:t>
            </a:r>
            <a:r>
              <a:rPr lang="it-IT" b="1" i="1" dirty="0" err="1" smtClean="0"/>
              <a:t>das</a:t>
            </a:r>
            <a:r>
              <a:rPr lang="it-IT" b="1" i="1" dirty="0" smtClean="0"/>
              <a:t> </a:t>
            </a:r>
            <a:r>
              <a:rPr lang="it-IT" b="1" i="1" dirty="0" err="1" smtClean="0"/>
              <a:t>dichtung</a:t>
            </a:r>
            <a:r>
              <a:rPr lang="it-IT" b="1" dirty="0" smtClean="0"/>
              <a:t>) è un evento </a:t>
            </a:r>
            <a:r>
              <a:rPr lang="it-IT" dirty="0" smtClean="0"/>
              <a:t>(una cosa, </a:t>
            </a:r>
            <a:r>
              <a:rPr lang="it-IT" b="1" i="1" dirty="0" err="1" smtClean="0"/>
              <a:t>das</a:t>
            </a:r>
            <a:r>
              <a:rPr lang="it-IT" dirty="0" smtClean="0"/>
              <a:t> </a:t>
            </a:r>
            <a:r>
              <a:rPr lang="it-IT" b="1" i="1" dirty="0" err="1" smtClean="0"/>
              <a:t>ding</a:t>
            </a:r>
            <a:r>
              <a:rPr lang="it-IT" dirty="0" smtClean="0"/>
              <a:t>, afferma </a:t>
            </a:r>
            <a:r>
              <a:rPr lang="it-IT" i="1" dirty="0" err="1" smtClean="0"/>
              <a:t>Heidegger</a:t>
            </a:r>
            <a:r>
              <a:rPr lang="it-IT" dirty="0" smtClean="0"/>
              <a:t>), un mondo nel quale appare il nostro stare e il nostro </a:t>
            </a:r>
            <a:r>
              <a:rPr lang="it-IT" b="1" dirty="0" smtClean="0"/>
              <a:t>ri-partire per paesi lontani</a:t>
            </a:r>
            <a:r>
              <a:rPr lang="it-IT" dirty="0" smtClean="0"/>
              <a:t>; la poesia è prodiga e nel contempo esigente (</a:t>
            </a:r>
            <a:r>
              <a:rPr lang="it-IT" i="1" dirty="0" smtClean="0"/>
              <a:t>Luca</a:t>
            </a:r>
            <a:r>
              <a:rPr lang="it-IT" dirty="0" smtClean="0"/>
              <a:t> 15, 1-19).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“</a:t>
            </a:r>
            <a:r>
              <a:rPr lang="it-IT" b="1" i="1" dirty="0" smtClean="0"/>
              <a:t>traducibilità</a:t>
            </a:r>
            <a:r>
              <a:rPr lang="it-IT" b="1" dirty="0" smtClean="0"/>
              <a:t>”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 smtClean="0"/>
              <a:t>Traduzione</a:t>
            </a:r>
            <a:r>
              <a:rPr lang="it-IT" dirty="0" smtClean="0"/>
              <a:t>, </a:t>
            </a:r>
            <a:r>
              <a:rPr lang="it-IT" b="1" dirty="0" smtClean="0"/>
              <a:t>tradizione</a:t>
            </a:r>
            <a:r>
              <a:rPr lang="it-IT" dirty="0" smtClean="0"/>
              <a:t> e </a:t>
            </a:r>
            <a:r>
              <a:rPr lang="it-IT" b="1" dirty="0" smtClean="0"/>
              <a:t>tradimento</a:t>
            </a:r>
            <a:r>
              <a:rPr lang="it-IT" dirty="0" smtClean="0"/>
              <a:t> hanno la stessa etimologia (dal verbo latino </a:t>
            </a:r>
            <a:r>
              <a:rPr lang="it-IT" b="1" i="1" dirty="0" err="1" smtClean="0"/>
              <a:t>tràdere</a:t>
            </a:r>
            <a:r>
              <a:rPr lang="it-IT" dirty="0" smtClean="0"/>
              <a:t>, cioè trasmettere). </a:t>
            </a:r>
          </a:p>
          <a:p>
            <a:r>
              <a:rPr lang="it-IT" b="1" dirty="0" smtClean="0"/>
              <a:t>La poesia</a:t>
            </a:r>
            <a:r>
              <a:rPr lang="it-IT" dirty="0" smtClean="0"/>
              <a:t>, come ogni forma  e genere letterario </a:t>
            </a:r>
            <a:r>
              <a:rPr lang="it-IT" b="1" dirty="0" smtClean="0"/>
              <a:t>si traduce</a:t>
            </a:r>
            <a:r>
              <a:rPr lang="it-IT" dirty="0" smtClean="0"/>
              <a:t>: per </a:t>
            </a:r>
            <a:r>
              <a:rPr lang="it-IT" b="1" i="1" dirty="0" smtClean="0"/>
              <a:t>comodità</a:t>
            </a:r>
            <a:r>
              <a:rPr lang="it-IT" dirty="0" smtClean="0"/>
              <a:t>, </a:t>
            </a:r>
            <a:r>
              <a:rPr lang="it-IT" b="1" i="1" dirty="0" smtClean="0"/>
              <a:t>sete di conoscenza</a:t>
            </a:r>
            <a:r>
              <a:rPr lang="it-IT" dirty="0" smtClean="0"/>
              <a:t>, </a:t>
            </a:r>
            <a:r>
              <a:rPr lang="it-IT" b="1" i="1" dirty="0" smtClean="0"/>
              <a:t>curiosità</a:t>
            </a:r>
            <a:r>
              <a:rPr lang="it-IT" dirty="0" smtClean="0"/>
              <a:t>, </a:t>
            </a:r>
            <a:r>
              <a:rPr lang="it-IT" b="1" i="1" dirty="0" smtClean="0"/>
              <a:t>interesse</a:t>
            </a:r>
            <a:r>
              <a:rPr lang="it-IT" dirty="0" smtClean="0"/>
              <a:t>, …, ma ogni traduzione è in sé un “</a:t>
            </a:r>
            <a:r>
              <a:rPr lang="it-IT" b="1" i="1" dirty="0" smtClean="0"/>
              <a:t>tradimento</a:t>
            </a:r>
            <a:r>
              <a:rPr lang="it-IT" dirty="0" smtClean="0"/>
              <a:t>”, perché </a:t>
            </a:r>
            <a:r>
              <a:rPr lang="it-IT" b="1" i="1" dirty="0" smtClean="0"/>
              <a:t>è impossibile </a:t>
            </a:r>
            <a:r>
              <a:rPr lang="it-IT" b="1" dirty="0" smtClean="0"/>
              <a:t>tras-fondere</a:t>
            </a:r>
            <a:r>
              <a:rPr lang="it-IT" b="1" i="1" dirty="0" smtClean="0"/>
              <a:t> il senso e il significato originali-originanti dell’autore</a:t>
            </a:r>
            <a:r>
              <a:rPr lang="it-IT" dirty="0" smtClean="0"/>
              <a:t>: </a:t>
            </a:r>
            <a:r>
              <a:rPr lang="it-IT" b="1" dirty="0" smtClean="0"/>
              <a:t>nella traduzione si perde l’aura </a:t>
            </a:r>
            <a:r>
              <a:rPr lang="it-IT" b="1" dirty="0" err="1" smtClean="0"/>
              <a:t>iniziale-originaria-originante</a:t>
            </a:r>
            <a:r>
              <a:rPr lang="it-IT" dirty="0" smtClean="0"/>
              <a:t>, e così occorre sempre “</a:t>
            </a:r>
            <a:r>
              <a:rPr lang="it-IT" b="1" dirty="0" smtClean="0"/>
              <a:t>fondere gli orizzonti</a:t>
            </a:r>
            <a:r>
              <a:rPr lang="it-IT" dirty="0" smtClean="0"/>
              <a:t>” di chi ha scritto e di chi legge, creando così </a:t>
            </a:r>
            <a:r>
              <a:rPr lang="it-IT" b="1" dirty="0" smtClean="0"/>
              <a:t>un altro testo</a:t>
            </a:r>
            <a:r>
              <a:rPr lang="it-IT" dirty="0" smtClean="0"/>
              <a:t>, </a:t>
            </a:r>
            <a:r>
              <a:rPr lang="it-IT" b="1" dirty="0" smtClean="0"/>
              <a:t>un altro senso</a:t>
            </a:r>
            <a:r>
              <a:rPr lang="it-IT" dirty="0" smtClean="0"/>
              <a:t>, </a:t>
            </a:r>
            <a:r>
              <a:rPr lang="it-IT" b="1" dirty="0" smtClean="0"/>
              <a:t>un altro significato </a:t>
            </a:r>
            <a:r>
              <a:rPr lang="it-IT" dirty="0" smtClean="0"/>
              <a:t>(su questo è importante la lezione preziosa di H. G. </a:t>
            </a:r>
            <a:r>
              <a:rPr lang="it-IT" dirty="0" err="1" smtClean="0"/>
              <a:t>Gadamer</a:t>
            </a:r>
            <a:r>
              <a:rPr lang="it-IT" dirty="0" smtClean="0"/>
              <a:t>, con il suo concetto di </a:t>
            </a:r>
            <a:r>
              <a:rPr lang="it-IT" b="1" i="1" dirty="0" smtClean="0"/>
              <a:t>Fusione degli Orizzonti </a:t>
            </a:r>
            <a:r>
              <a:rPr lang="it-IT" dirty="0" smtClean="0"/>
              <a:t>tra autore e lettore).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Poesia antica e moderna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La </a:t>
            </a:r>
            <a:r>
              <a:rPr lang="it-IT" b="1" dirty="0" smtClean="0"/>
              <a:t>poesia nasce come tradizione orale</a:t>
            </a:r>
            <a:r>
              <a:rPr lang="it-IT" dirty="0" smtClean="0"/>
              <a:t>, assai prima della scrittura, la poesia nasce come </a:t>
            </a:r>
            <a:r>
              <a:rPr lang="it-IT" b="1" dirty="0" smtClean="0"/>
              <a:t>canto</a:t>
            </a:r>
            <a:r>
              <a:rPr lang="it-IT" dirty="0" smtClean="0"/>
              <a:t> e </a:t>
            </a:r>
            <a:r>
              <a:rPr lang="it-IT" b="1" dirty="0" smtClean="0"/>
              <a:t>racconto lirico, elegiaco o tragico</a:t>
            </a:r>
            <a:r>
              <a:rPr lang="it-IT" dirty="0" smtClean="0"/>
              <a:t> dei contadini e dei guerrieri.</a:t>
            </a:r>
          </a:p>
          <a:p>
            <a:r>
              <a:rPr lang="it-IT" dirty="0" smtClean="0"/>
              <a:t>La stessa </a:t>
            </a:r>
            <a:r>
              <a:rPr lang="it-IT" b="1" dirty="0" smtClean="0"/>
              <a:t>tradizione omerica </a:t>
            </a:r>
            <a:r>
              <a:rPr lang="it-IT" dirty="0" smtClean="0"/>
              <a:t>ha inizio da canti di poeti e bardi itineranti. Ricordo che mio nonno paterno imparava strofe della </a:t>
            </a:r>
            <a:r>
              <a:rPr lang="it-IT" i="1" dirty="0" smtClean="0"/>
              <a:t>Gerusalemme Liberata </a:t>
            </a:r>
            <a:r>
              <a:rPr lang="it-IT" dirty="0" smtClean="0"/>
              <a:t>del Tasso, ascoltando, quando era bambino, i vecchi nelle stalle, durante le lunghe veglie invernali. </a:t>
            </a:r>
          </a:p>
          <a:p>
            <a:r>
              <a:rPr lang="it-IT" dirty="0" smtClean="0"/>
              <a:t>La </a:t>
            </a:r>
            <a:r>
              <a:rPr lang="it-IT" b="1" dirty="0" smtClean="0"/>
              <a:t>Bibbia</a:t>
            </a:r>
            <a:r>
              <a:rPr lang="it-IT" dirty="0" smtClean="0"/>
              <a:t> stessa contiene canti e poesie (</a:t>
            </a:r>
            <a:r>
              <a:rPr lang="it-IT" b="1" i="1" dirty="0" smtClean="0"/>
              <a:t>Libro dei Salmi</a:t>
            </a:r>
            <a:r>
              <a:rPr lang="it-IT" dirty="0" smtClean="0"/>
              <a:t>, </a:t>
            </a:r>
            <a:r>
              <a:rPr lang="it-IT" b="1" i="1" dirty="0" err="1" smtClean="0"/>
              <a:t>Qoèlet</a:t>
            </a:r>
            <a:r>
              <a:rPr lang="it-IT" dirty="0" smtClean="0"/>
              <a:t>, </a:t>
            </a:r>
            <a:r>
              <a:rPr lang="it-IT" b="1" i="1" dirty="0" err="1" smtClean="0"/>
              <a:t>Siracide</a:t>
            </a:r>
            <a:r>
              <a:rPr lang="it-IT" dirty="0" smtClean="0"/>
              <a:t>, etc.)</a:t>
            </a:r>
          </a:p>
          <a:p>
            <a:r>
              <a:rPr lang="it-IT" dirty="0" smtClean="0"/>
              <a:t>Nei paesi anglosassoni la tradizione orale era importante (vedi i “</a:t>
            </a:r>
            <a:r>
              <a:rPr lang="it-IT" b="1" i="1" dirty="0" smtClean="0"/>
              <a:t>Canti di </a:t>
            </a:r>
            <a:r>
              <a:rPr lang="it-IT" b="1" i="1" dirty="0" err="1" smtClean="0"/>
              <a:t>Ossian</a:t>
            </a:r>
            <a:r>
              <a:rPr lang="it-IT" dirty="0" smtClean="0"/>
              <a:t>”, frammenti in gaelico di antichi cantari popolari), ma, si può dire, in tutte le culture, nostre occidentali e anche orientali, africane, </a:t>
            </a:r>
            <a:r>
              <a:rPr lang="it-IT" dirty="0" err="1" smtClean="0"/>
              <a:t>amerinde…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Metrica e prosodia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Parole </a:t>
            </a:r>
            <a:r>
              <a:rPr lang="it-IT" dirty="0" err="1" smtClean="0"/>
              <a:t>greco-latine</a:t>
            </a:r>
            <a:r>
              <a:rPr lang="it-IT" dirty="0" smtClean="0"/>
              <a:t> per significare </a:t>
            </a:r>
            <a:r>
              <a:rPr lang="it-IT" b="1" dirty="0" smtClean="0"/>
              <a:t>l’importanza della struttura morfologica del verso poetico e i suoi suoni</a:t>
            </a:r>
            <a:r>
              <a:rPr lang="it-IT" dirty="0" smtClean="0"/>
              <a:t>.</a:t>
            </a:r>
          </a:p>
          <a:p>
            <a:r>
              <a:rPr lang="it-IT" b="1" dirty="0" smtClean="0"/>
              <a:t>Il verso  spesso non corrisponde  a un’unità grammaticale da analisi logica, perché la travalica, la supera, la trascende in mille modi, mediante le figure retoriche</a:t>
            </a:r>
            <a:r>
              <a:rPr lang="it-IT" dirty="0" smtClean="0"/>
              <a:t>, là dove è possibile anteporre e posporre parole ad altre senza seguire il filo strutturato della logica grammaticale:  ad esempio, un verso del Carducci “</a:t>
            </a:r>
            <a:r>
              <a:rPr lang="it-IT" b="1" i="1" dirty="0" smtClean="0"/>
              <a:t>il divino del pian silenzio verde</a:t>
            </a:r>
            <a:r>
              <a:rPr lang="it-IT" dirty="0" smtClean="0"/>
              <a:t>”, dove l’aggettivo “</a:t>
            </a:r>
            <a:r>
              <a:rPr lang="it-IT" b="1" dirty="0" smtClean="0"/>
              <a:t>verde</a:t>
            </a:r>
            <a:r>
              <a:rPr lang="it-IT" dirty="0" smtClean="0"/>
              <a:t>” non è attribuito a “</a:t>
            </a:r>
            <a:r>
              <a:rPr lang="it-IT" b="1" dirty="0" smtClean="0"/>
              <a:t>silenzio</a:t>
            </a:r>
            <a:r>
              <a:rPr lang="it-IT" dirty="0" smtClean="0"/>
              <a:t>”, che è  lemma più vicino, bensì a “</a:t>
            </a:r>
            <a:r>
              <a:rPr lang="it-IT" b="1" dirty="0" smtClean="0"/>
              <a:t>pian</a:t>
            </a:r>
            <a:r>
              <a:rPr lang="it-IT" dirty="0" smtClean="0"/>
              <a:t>”, lemma più lontano, così ottenendo una ritmica straordinariamente diversa e suggestiva. Nella forma dell’</a:t>
            </a:r>
            <a:r>
              <a:rPr lang="it-IT" b="1" dirty="0" smtClean="0"/>
              <a:t>ipallage</a:t>
            </a:r>
            <a:r>
              <a:rPr lang="it-IT" dirty="0" smtClean="0"/>
              <a:t> il ritmo e il suono prevaricano il significano e fanno </a:t>
            </a:r>
            <a:r>
              <a:rPr lang="it-IT" dirty="0" err="1" smtClean="0"/>
              <a:t>musica…</a:t>
            </a:r>
            <a:endParaRPr lang="it-IT" dirty="0" smtClean="0"/>
          </a:p>
          <a:p>
            <a:r>
              <a:rPr lang="it-IT" dirty="0" err="1" smtClean="0"/>
              <a:t>…</a:t>
            </a:r>
            <a:r>
              <a:rPr lang="it-IT" b="1" dirty="0" err="1" smtClean="0"/>
              <a:t>e</a:t>
            </a:r>
            <a:r>
              <a:rPr lang="it-IT" b="1" dirty="0" smtClean="0"/>
              <a:t> suoni che corrispondono forse meglio di altri a nuclei </a:t>
            </a:r>
            <a:r>
              <a:rPr lang="it-IT" b="1" dirty="0" err="1" smtClean="0"/>
              <a:t>neuro-sinaptici</a:t>
            </a:r>
            <a:r>
              <a:rPr lang="it-IT" b="1" dirty="0" smtClean="0"/>
              <a:t> </a:t>
            </a:r>
            <a:r>
              <a:rPr lang="it-IT" b="1" dirty="0" err="1" smtClean="0"/>
              <a:t>naturali</a:t>
            </a:r>
            <a:r>
              <a:rPr lang="it-IT" dirty="0" err="1" smtClean="0"/>
              <a:t>…</a:t>
            </a:r>
            <a:r>
              <a:rPr lang="it-IT" dirty="0" smtClean="0"/>
              <a:t> chissà?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 tipi di poesia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Se nell’antica poesia greca e romana, la struttura era basata su una </a:t>
            </a:r>
            <a:r>
              <a:rPr lang="it-IT" b="1" i="1" dirty="0" smtClean="0"/>
              <a:t>metrica prosodica</a:t>
            </a:r>
            <a:r>
              <a:rPr lang="it-IT" dirty="0" smtClean="0"/>
              <a:t>, cioè su una versificazione che teneva conto, sia dei “</a:t>
            </a:r>
            <a:r>
              <a:rPr lang="it-IT" i="1" dirty="0" smtClean="0"/>
              <a:t>piedi</a:t>
            </a:r>
            <a:r>
              <a:rPr lang="it-IT" dirty="0" smtClean="0"/>
              <a:t>” sillabici, sia della </a:t>
            </a:r>
            <a:r>
              <a:rPr lang="it-IT" i="1" dirty="0" smtClean="0"/>
              <a:t>lunghezza delle vocali</a:t>
            </a:r>
            <a:r>
              <a:rPr lang="it-IT" dirty="0" smtClean="0"/>
              <a:t>, e si denominava su queste basi: </a:t>
            </a:r>
            <a:r>
              <a:rPr lang="it-IT" i="1" dirty="0" smtClean="0"/>
              <a:t>esametro</a:t>
            </a:r>
            <a:r>
              <a:rPr lang="it-IT" dirty="0" smtClean="0"/>
              <a:t> (sei piedi composti), </a:t>
            </a:r>
            <a:r>
              <a:rPr lang="it-IT" i="1" dirty="0" smtClean="0"/>
              <a:t>pentametro</a:t>
            </a:r>
            <a:r>
              <a:rPr lang="it-IT" dirty="0" smtClean="0"/>
              <a:t>, </a:t>
            </a:r>
            <a:r>
              <a:rPr lang="it-IT" i="1" dirty="0" smtClean="0"/>
              <a:t>tetrametro</a:t>
            </a:r>
            <a:r>
              <a:rPr lang="it-IT" dirty="0" smtClean="0"/>
              <a:t>, </a:t>
            </a:r>
            <a:r>
              <a:rPr lang="it-IT" i="1" dirty="0" smtClean="0"/>
              <a:t>giambo</a:t>
            </a:r>
            <a:r>
              <a:rPr lang="it-IT" dirty="0" smtClean="0"/>
              <a:t>, </a:t>
            </a:r>
            <a:r>
              <a:rPr lang="it-IT" dirty="0" err="1" smtClean="0"/>
              <a:t>etc</a:t>
            </a:r>
            <a:r>
              <a:rPr lang="it-IT" dirty="0" smtClean="0"/>
              <a:t>.., più avanti la struttura si costituì sulla base sillabica e strofica (</a:t>
            </a:r>
            <a:r>
              <a:rPr lang="it-IT" dirty="0" err="1" smtClean="0"/>
              <a:t>cf</a:t>
            </a:r>
            <a:r>
              <a:rPr lang="it-IT" dirty="0" smtClean="0"/>
              <a:t>. la nascita della forma “</a:t>
            </a:r>
            <a:r>
              <a:rPr lang="it-IT" i="1" dirty="0" smtClean="0"/>
              <a:t>sonetto</a:t>
            </a:r>
            <a:r>
              <a:rPr lang="it-IT" dirty="0" smtClean="0"/>
              <a:t>” nei XII/XIII sec.).</a:t>
            </a:r>
          </a:p>
          <a:p>
            <a:r>
              <a:rPr lang="it-IT" dirty="0" smtClean="0"/>
              <a:t>I versi possono essere vari: </a:t>
            </a:r>
            <a:r>
              <a:rPr lang="it-IT" i="1" dirty="0" smtClean="0"/>
              <a:t>endecasillabi</a:t>
            </a:r>
            <a:r>
              <a:rPr lang="it-IT" dirty="0" smtClean="0"/>
              <a:t>, </a:t>
            </a:r>
            <a:r>
              <a:rPr lang="it-IT" i="1" dirty="0" smtClean="0"/>
              <a:t>senari</a:t>
            </a:r>
            <a:r>
              <a:rPr lang="it-IT" dirty="0" smtClean="0"/>
              <a:t>, </a:t>
            </a:r>
            <a:r>
              <a:rPr lang="it-IT" i="1" dirty="0" smtClean="0"/>
              <a:t>settenari</a:t>
            </a:r>
            <a:r>
              <a:rPr lang="it-IT" dirty="0" smtClean="0"/>
              <a:t>, </a:t>
            </a:r>
            <a:r>
              <a:rPr lang="it-IT" i="1" dirty="0" smtClean="0"/>
              <a:t>ottonari</a:t>
            </a:r>
            <a:r>
              <a:rPr lang="it-IT" dirty="0" smtClean="0"/>
              <a:t>, </a:t>
            </a:r>
            <a:r>
              <a:rPr lang="it-IT" i="1" dirty="0" smtClean="0"/>
              <a:t>novenari</a:t>
            </a:r>
            <a:r>
              <a:rPr lang="it-IT" dirty="0" smtClean="0"/>
              <a:t>, etc., in rima alternata o baciata, o senza </a:t>
            </a:r>
            <a:r>
              <a:rPr lang="it-IT" dirty="0" err="1" smtClean="0"/>
              <a:t>rima…</a:t>
            </a:r>
            <a:endParaRPr lang="it-IT" dirty="0" smtClean="0"/>
          </a:p>
          <a:p>
            <a:r>
              <a:rPr lang="it-IT" dirty="0" smtClean="0"/>
              <a:t>Abbiamo diverse forme do poesia: a) </a:t>
            </a:r>
            <a:r>
              <a:rPr lang="it-IT" i="1" dirty="0" smtClean="0"/>
              <a:t>satira</a:t>
            </a:r>
            <a:r>
              <a:rPr lang="it-IT" dirty="0" smtClean="0"/>
              <a:t>, b) </a:t>
            </a:r>
            <a:r>
              <a:rPr lang="it-IT" i="1" dirty="0" smtClean="0"/>
              <a:t>epigramma</a:t>
            </a:r>
            <a:r>
              <a:rPr lang="it-IT" dirty="0" smtClean="0"/>
              <a:t>, c) </a:t>
            </a:r>
            <a:r>
              <a:rPr lang="it-IT" i="1" dirty="0" smtClean="0"/>
              <a:t>epicedio</a:t>
            </a:r>
            <a:r>
              <a:rPr lang="it-IT" dirty="0" smtClean="0"/>
              <a:t>, d) </a:t>
            </a:r>
            <a:r>
              <a:rPr lang="it-IT" i="1" dirty="0" smtClean="0"/>
              <a:t>elegia</a:t>
            </a:r>
            <a:r>
              <a:rPr lang="it-IT" dirty="0" smtClean="0"/>
              <a:t>, e) </a:t>
            </a:r>
            <a:r>
              <a:rPr lang="it-IT" i="1" dirty="0" smtClean="0"/>
              <a:t>ode</a:t>
            </a:r>
            <a:r>
              <a:rPr lang="it-IT" dirty="0" smtClean="0"/>
              <a:t>, f) </a:t>
            </a:r>
            <a:r>
              <a:rPr lang="it-IT" i="1" dirty="0" smtClean="0"/>
              <a:t>ballata</a:t>
            </a:r>
            <a:r>
              <a:rPr lang="it-IT" dirty="0" smtClean="0"/>
              <a:t>, g) </a:t>
            </a:r>
            <a:r>
              <a:rPr lang="it-IT" i="1" dirty="0" smtClean="0"/>
              <a:t>madrigale</a:t>
            </a:r>
            <a:r>
              <a:rPr lang="it-IT" dirty="0" smtClean="0"/>
              <a:t>, ma anche forme più popolari come lo </a:t>
            </a:r>
            <a:r>
              <a:rPr lang="it-IT" i="1" dirty="0" smtClean="0"/>
              <a:t>stornello</a:t>
            </a:r>
            <a:r>
              <a:rPr lang="it-IT" dirty="0" smtClean="0"/>
              <a:t>, la </a:t>
            </a:r>
            <a:r>
              <a:rPr lang="it-IT" i="1" dirty="0" smtClean="0"/>
              <a:t>villanella</a:t>
            </a:r>
            <a:r>
              <a:rPr lang="it-IT" dirty="0" smtClean="0"/>
              <a:t>, la </a:t>
            </a:r>
            <a:r>
              <a:rPr lang="it-IT" i="1" dirty="0" smtClean="0"/>
              <a:t>filastrocca</a:t>
            </a:r>
            <a:r>
              <a:rPr lang="it-IT" dirty="0" smtClean="0"/>
              <a:t> … e altrove, come in Francia, il </a:t>
            </a:r>
            <a:r>
              <a:rPr lang="it-IT" i="1" dirty="0" smtClean="0"/>
              <a:t>rondeau</a:t>
            </a:r>
            <a:r>
              <a:rPr lang="it-IT" dirty="0" smtClean="0"/>
              <a:t>, in Arabia il </a:t>
            </a:r>
            <a:r>
              <a:rPr lang="it-IT" i="1" dirty="0" err="1" smtClean="0"/>
              <a:t>ghazal</a:t>
            </a:r>
            <a:r>
              <a:rPr lang="it-IT" dirty="0" smtClean="0"/>
              <a:t>, in Giappone l’</a:t>
            </a:r>
            <a:r>
              <a:rPr lang="it-IT" i="1" dirty="0" err="1" smtClean="0"/>
              <a:t>haiku</a:t>
            </a:r>
            <a:r>
              <a:rPr lang="it-IT" dirty="0" err="1" smtClean="0"/>
              <a:t>…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La </a:t>
            </a:r>
            <a:r>
              <a:rPr lang="it-IT" b="1" i="1" dirty="0" smtClean="0"/>
              <a:t>poesia</a:t>
            </a:r>
            <a:r>
              <a:rPr lang="it-IT" b="1" dirty="0" smtClean="0"/>
              <a:t> come </a:t>
            </a:r>
            <a:r>
              <a:rPr lang="it-IT" b="1" i="1" dirty="0" smtClean="0"/>
              <a:t>consolazione</a:t>
            </a:r>
            <a:r>
              <a:rPr lang="it-IT" b="1" dirty="0" smtClean="0"/>
              <a:t> o come </a:t>
            </a:r>
            <a:r>
              <a:rPr lang="it-IT" b="1" i="1" dirty="0" smtClean="0"/>
              <a:t>manifestazione di forza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Due filosofi del secolo diciannovesimo, </a:t>
            </a:r>
            <a:r>
              <a:rPr lang="it-IT" b="1" i="1" dirty="0" smtClean="0"/>
              <a:t>A</a:t>
            </a:r>
            <a:r>
              <a:rPr lang="it-IT" dirty="0" smtClean="0"/>
              <a:t>. </a:t>
            </a:r>
            <a:r>
              <a:rPr lang="it-IT" b="1" i="1" dirty="0" smtClean="0"/>
              <a:t>Schopenhauer</a:t>
            </a:r>
            <a:r>
              <a:rPr lang="it-IT" dirty="0" smtClean="0"/>
              <a:t> e </a:t>
            </a:r>
            <a:r>
              <a:rPr lang="it-IT" b="1" i="1" dirty="0" smtClean="0"/>
              <a:t>F</a:t>
            </a:r>
            <a:r>
              <a:rPr lang="it-IT" dirty="0" smtClean="0"/>
              <a:t>. </a:t>
            </a:r>
            <a:r>
              <a:rPr lang="it-IT" b="1" i="1" dirty="0" smtClean="0"/>
              <a:t>Nietzsche</a:t>
            </a:r>
            <a:r>
              <a:rPr lang="it-IT" dirty="0" smtClean="0"/>
              <a:t> hanno proposto una lettura diversa del ruolo della poesia:</a:t>
            </a:r>
          </a:p>
          <a:p>
            <a:pPr marL="514350" indent="-514350">
              <a:buAutoNum type="alphaLcParenR"/>
            </a:pPr>
            <a:r>
              <a:rPr lang="it-IT" i="1" dirty="0" smtClean="0"/>
              <a:t>Schopenhauer</a:t>
            </a:r>
            <a:r>
              <a:rPr lang="it-IT" dirty="0" smtClean="0"/>
              <a:t> la pone nell’elenco delle arti che si elevano progressivamente in spiritualità </a:t>
            </a:r>
            <a:r>
              <a:rPr lang="it-IT" dirty="0" smtClean="0"/>
              <a:t>,e favoriscono </a:t>
            </a:r>
            <a:r>
              <a:rPr lang="it-IT" dirty="0" smtClean="0"/>
              <a:t>la </a:t>
            </a:r>
            <a:r>
              <a:rPr lang="it-IT" b="1" i="1" dirty="0" smtClean="0"/>
              <a:t>contemplazione</a:t>
            </a:r>
            <a:r>
              <a:rPr lang="it-IT" dirty="0" smtClean="0"/>
              <a:t> nell’uomo: </a:t>
            </a:r>
            <a:r>
              <a:rPr lang="it-IT" i="1" dirty="0" smtClean="0"/>
              <a:t>architettura</a:t>
            </a:r>
            <a:r>
              <a:rPr lang="it-IT" dirty="0" smtClean="0"/>
              <a:t>, </a:t>
            </a:r>
            <a:r>
              <a:rPr lang="it-IT" i="1" dirty="0" smtClean="0"/>
              <a:t>scultura</a:t>
            </a:r>
            <a:r>
              <a:rPr lang="it-IT" dirty="0" smtClean="0"/>
              <a:t>, </a:t>
            </a:r>
            <a:r>
              <a:rPr lang="it-IT" i="1" dirty="0" smtClean="0"/>
              <a:t>pittura</a:t>
            </a:r>
            <a:r>
              <a:rPr lang="it-IT" dirty="0" smtClean="0"/>
              <a:t>, </a:t>
            </a:r>
            <a:r>
              <a:rPr lang="it-IT" b="1" i="1" dirty="0" smtClean="0"/>
              <a:t>poesia</a:t>
            </a:r>
            <a:r>
              <a:rPr lang="it-IT" dirty="0" smtClean="0"/>
              <a:t> e </a:t>
            </a:r>
            <a:r>
              <a:rPr lang="it-IT" i="1" dirty="0" err="1" smtClean="0"/>
              <a:t>musica</a:t>
            </a:r>
            <a:r>
              <a:rPr lang="it-IT" dirty="0" err="1" smtClean="0"/>
              <a:t>…</a:t>
            </a:r>
            <a:endParaRPr lang="it-IT" dirty="0" smtClean="0"/>
          </a:p>
          <a:p>
            <a:pPr marL="514350" indent="-514350">
              <a:buAutoNum type="alphaLcParenR"/>
            </a:pPr>
            <a:r>
              <a:rPr lang="it-IT" i="1" dirty="0" smtClean="0"/>
              <a:t>Nietzsche</a:t>
            </a:r>
            <a:r>
              <a:rPr lang="it-IT" dirty="0" smtClean="0"/>
              <a:t>, fin da </a:t>
            </a:r>
            <a:r>
              <a:rPr lang="it-IT" i="1" dirty="0" smtClean="0"/>
              <a:t>La nascita della tragedia</a:t>
            </a:r>
            <a:r>
              <a:rPr lang="it-IT" dirty="0" smtClean="0"/>
              <a:t>, colloca la </a:t>
            </a:r>
            <a:r>
              <a:rPr lang="it-IT" i="1" dirty="0" smtClean="0"/>
              <a:t>poesia</a:t>
            </a:r>
            <a:r>
              <a:rPr lang="it-IT" dirty="0" smtClean="0"/>
              <a:t> alle soglie della </a:t>
            </a:r>
            <a:r>
              <a:rPr lang="it-IT" i="1" dirty="0" smtClean="0"/>
              <a:t>musica</a:t>
            </a:r>
            <a:r>
              <a:rPr lang="it-IT" dirty="0" smtClean="0"/>
              <a:t>, come </a:t>
            </a:r>
            <a:r>
              <a:rPr lang="it-IT" b="1" i="1" dirty="0" smtClean="0"/>
              <a:t>attività creativa</a:t>
            </a:r>
            <a:r>
              <a:rPr lang="it-IT" dirty="0" smtClean="0"/>
              <a:t>, </a:t>
            </a:r>
            <a:r>
              <a:rPr lang="it-IT" b="1" i="1" dirty="0" err="1" smtClean="0"/>
              <a:t>fabbrìle</a:t>
            </a:r>
            <a:r>
              <a:rPr lang="it-IT" dirty="0" smtClean="0"/>
              <a:t>, appunto, capace di dare senso alla “</a:t>
            </a:r>
            <a:r>
              <a:rPr lang="it-IT" b="1" i="1" dirty="0" smtClean="0"/>
              <a:t>volontà di potenza</a:t>
            </a:r>
            <a:r>
              <a:rPr lang="it-IT" dirty="0" smtClean="0"/>
              <a:t>”, cioè di autorealizzazione dell’uomo: </a:t>
            </a:r>
            <a:r>
              <a:rPr lang="it-IT" i="1" dirty="0" err="1" smtClean="0"/>
              <a:t>uomo</a:t>
            </a:r>
            <a:r>
              <a:rPr lang="it-IT" i="1" dirty="0" smtClean="0"/>
              <a:t> diventa ciò che sei</a:t>
            </a:r>
            <a:r>
              <a:rPr lang="it-IT" dirty="0" smtClean="0"/>
              <a:t>!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629</TotalTime>
  <Words>1225</Words>
  <Application>Microsoft Office PowerPoint</Application>
  <PresentationFormat>Presentazione su schermo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Equinozio</vt:lpstr>
      <vt:lpstr>La Poesia come “attività fabbrìle”</vt:lpstr>
      <vt:lpstr>…perché “attività fabbrìle”?</vt:lpstr>
      <vt:lpstr>Semantica, ritmo e suono</vt:lpstr>
      <vt:lpstr>Senso e significato</vt:lpstr>
      <vt:lpstr>La “traducibilità”</vt:lpstr>
      <vt:lpstr>Poesia antica e moderna</vt:lpstr>
      <vt:lpstr>Metrica e prosodia</vt:lpstr>
      <vt:lpstr>I tipi di poesia</vt:lpstr>
      <vt:lpstr>La poesia come consolazione o come manifestazione di forza</vt:lpstr>
      <vt:lpstr>Alcuni autori… che leggeremo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Poesia come attività fabbrìle</dc:title>
  <dc:creator>Renato</dc:creator>
  <cp:lastModifiedBy>Renato</cp:lastModifiedBy>
  <cp:revision>49</cp:revision>
  <dcterms:created xsi:type="dcterms:W3CDTF">2014-04-13T17:26:49Z</dcterms:created>
  <dcterms:modified xsi:type="dcterms:W3CDTF">2014-05-28T16:09:38Z</dcterms:modified>
</cp:coreProperties>
</file>