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74" r:id="rId4"/>
    <p:sldId id="276" r:id="rId5"/>
    <p:sldId id="258" r:id="rId6"/>
    <p:sldId id="259" r:id="rId7"/>
    <p:sldId id="260" r:id="rId8"/>
    <p:sldId id="261" r:id="rId9"/>
    <p:sldId id="278" r:id="rId10"/>
    <p:sldId id="273" r:id="rId11"/>
    <p:sldId id="263" r:id="rId12"/>
    <p:sldId id="265" r:id="rId13"/>
    <p:sldId id="266" r:id="rId14"/>
    <p:sldId id="267" r:id="rId15"/>
    <p:sldId id="280" r:id="rId16"/>
    <p:sldId id="269" r:id="rId17"/>
    <p:sldId id="270" r:id="rId18"/>
    <p:sldId id="271" r:id="rId19"/>
    <p:sldId id="275" r:id="rId20"/>
    <p:sldId id="277" r:id="rId21"/>
    <p:sldId id="279" r:id="rId22"/>
    <p:sldId id="272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318F33-3912-4697-9B17-E76FC1105D4B}" type="datetimeFigureOut">
              <a:rPr lang="it-IT" smtClean="0"/>
              <a:pPr/>
              <a:t>25/11/2012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E7ED22-977B-4A85-9F22-FC21009388B0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600" b="1" dirty="0" smtClean="0"/>
              <a:t>L’evoluzione dei ruoli tradizionali</a:t>
            </a:r>
            <a:br>
              <a:rPr lang="it-IT" sz="3600" b="1" dirty="0" smtClean="0"/>
            </a:br>
            <a:r>
              <a:rPr lang="it-IT" sz="3600" dirty="0" smtClean="0"/>
              <a:t>in una “società liquida”</a:t>
            </a:r>
            <a:endParaRPr lang="it-IT" sz="36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2000" dirty="0" err="1" smtClean="0"/>
              <a:t>Valvasone</a:t>
            </a:r>
            <a:r>
              <a:rPr lang="it-IT" sz="2000" dirty="0" smtClean="0"/>
              <a:t> 25 Novembre 2012</a:t>
            </a:r>
          </a:p>
          <a:p>
            <a:r>
              <a:rPr lang="it-IT" sz="2000" i="1" dirty="0" smtClean="0"/>
              <a:t>A cura di Renato </a:t>
            </a:r>
            <a:r>
              <a:rPr lang="it-IT" sz="2000" i="1" dirty="0" err="1" smtClean="0"/>
              <a:t>Pilutti</a:t>
            </a:r>
            <a:endParaRPr lang="it-IT" sz="2000" i="1" dirty="0" smtClean="0"/>
          </a:p>
          <a:p>
            <a:r>
              <a:rPr lang="it-IT" sz="1800" i="1" dirty="0" smtClean="0"/>
              <a:t>Teologo e Consulente filosofico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Non “crisi” ma … </a:t>
            </a:r>
            <a:r>
              <a:rPr lang="it-IT" b="1" dirty="0" smtClean="0"/>
              <a:t>un passaggio d’epoca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Abbiamo spesso l’impressione di attraversare un </a:t>
            </a:r>
            <a:r>
              <a:rPr lang="it-IT" i="1" dirty="0" smtClean="0"/>
              <a:t>deserto</a:t>
            </a:r>
            <a:r>
              <a:rPr lang="it-IT" dirty="0" smtClean="0"/>
              <a:t> … pieno di contraddizioni, quasi la </a:t>
            </a:r>
            <a:r>
              <a:rPr lang="it-IT" b="1" i="1" dirty="0" smtClean="0"/>
              <a:t>fine di un mondo</a:t>
            </a:r>
            <a:r>
              <a:rPr lang="it-IT" dirty="0" smtClean="0"/>
              <a:t>:</a:t>
            </a:r>
          </a:p>
          <a:p>
            <a:pPr>
              <a:buFontTx/>
              <a:buChar char="-"/>
            </a:pPr>
            <a:r>
              <a:rPr lang="it-IT" b="1" dirty="0" smtClean="0"/>
              <a:t>Crisi</a:t>
            </a:r>
            <a:r>
              <a:rPr lang="it-IT" dirty="0" smtClean="0"/>
              <a:t> variamente </a:t>
            </a:r>
            <a:r>
              <a:rPr lang="it-IT" dirty="0" smtClean="0"/>
              <a:t>declinata dal senso comune:</a:t>
            </a:r>
            <a:endParaRPr lang="it-IT" i="1" dirty="0" smtClean="0"/>
          </a:p>
          <a:p>
            <a:pPr>
              <a:buFontTx/>
              <a:buChar char="-"/>
            </a:pPr>
            <a:r>
              <a:rPr lang="it-IT" b="1" i="1" dirty="0" smtClean="0"/>
              <a:t>Mondializzazione</a:t>
            </a:r>
            <a:r>
              <a:rPr lang="it-IT" dirty="0" smtClean="0"/>
              <a:t> senza regole</a:t>
            </a:r>
          </a:p>
          <a:p>
            <a:pPr>
              <a:buFontTx/>
              <a:buChar char="-"/>
            </a:pPr>
            <a:r>
              <a:rPr lang="it-IT" b="1" i="1" dirty="0" smtClean="0"/>
              <a:t>Prepotenza</a:t>
            </a:r>
            <a:r>
              <a:rPr lang="it-IT" dirty="0" smtClean="0"/>
              <a:t> finanziaria</a:t>
            </a:r>
          </a:p>
          <a:p>
            <a:pPr>
              <a:buFontTx/>
              <a:buChar char="-"/>
            </a:pPr>
            <a:r>
              <a:rPr lang="it-IT" b="1" i="1" dirty="0" smtClean="0"/>
              <a:t>Decrescita</a:t>
            </a:r>
            <a:r>
              <a:rPr lang="it-IT" i="1" dirty="0" smtClean="0"/>
              <a:t> </a:t>
            </a:r>
            <a:r>
              <a:rPr lang="it-IT" dirty="0" smtClean="0"/>
              <a:t>economica</a:t>
            </a:r>
          </a:p>
          <a:p>
            <a:pPr>
              <a:buFontTx/>
              <a:buChar char="-"/>
            </a:pPr>
            <a:r>
              <a:rPr lang="it-IT" b="1" i="1" dirty="0" smtClean="0"/>
              <a:t>Politica</a:t>
            </a:r>
            <a:r>
              <a:rPr lang="it-IT" dirty="0" smtClean="0"/>
              <a:t> in crisi</a:t>
            </a:r>
          </a:p>
          <a:p>
            <a:pPr>
              <a:buFontTx/>
              <a:buChar char="-"/>
            </a:pPr>
            <a:r>
              <a:rPr lang="it-IT" b="1" i="1" dirty="0" smtClean="0"/>
              <a:t>Lavoro</a:t>
            </a:r>
            <a:r>
              <a:rPr lang="it-IT" dirty="0" smtClean="0"/>
              <a:t> che manca</a:t>
            </a:r>
          </a:p>
          <a:p>
            <a:pPr>
              <a:buFontTx/>
              <a:buChar char="-"/>
            </a:pPr>
            <a:r>
              <a:rPr lang="it-IT" b="1" i="1" dirty="0" smtClean="0"/>
              <a:t>Famiglia</a:t>
            </a:r>
            <a:r>
              <a:rPr lang="it-IT" b="1" dirty="0" smtClean="0"/>
              <a:t> e </a:t>
            </a:r>
            <a:r>
              <a:rPr lang="it-IT" b="1" i="1" dirty="0" smtClean="0"/>
              <a:t>scuola</a:t>
            </a:r>
            <a:r>
              <a:rPr lang="it-IT" b="1" dirty="0" smtClean="0"/>
              <a:t> </a:t>
            </a:r>
            <a:r>
              <a:rPr lang="it-IT" dirty="0" smtClean="0"/>
              <a:t>in difficoltà …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“società liquida”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Un fortunato sintagma di </a:t>
            </a:r>
            <a:r>
              <a:rPr lang="it-IT" dirty="0" err="1" smtClean="0"/>
              <a:t>Zygmunt</a:t>
            </a:r>
            <a:r>
              <a:rPr lang="it-IT" dirty="0" smtClean="0"/>
              <a:t> </a:t>
            </a:r>
            <a:r>
              <a:rPr lang="it-IT" dirty="0" err="1" smtClean="0"/>
              <a:t>Bauman</a:t>
            </a:r>
            <a:r>
              <a:rPr lang="it-IT" dirty="0" smtClean="0"/>
              <a:t>, filosofo, ma forse più </a:t>
            </a:r>
            <a:r>
              <a:rPr lang="it-IT" dirty="0" smtClean="0"/>
              <a:t>sociologo, </a:t>
            </a:r>
            <a:r>
              <a:rPr lang="it-IT" dirty="0" smtClean="0"/>
              <a:t>polacco, pluripremiato e </a:t>
            </a:r>
            <a:r>
              <a:rPr lang="it-IT" dirty="0" err="1" smtClean="0"/>
              <a:t>plurimediatizzato</a:t>
            </a:r>
            <a:r>
              <a:rPr lang="it-IT" dirty="0" smtClean="0"/>
              <a:t> </a:t>
            </a:r>
            <a:r>
              <a:rPr lang="it-IT" b="1" dirty="0" smtClean="0"/>
              <a:t>ha sdoganato un termine molto discutibile: “società liquida”.</a:t>
            </a:r>
          </a:p>
          <a:p>
            <a:r>
              <a:rPr lang="it-IT" dirty="0" smtClean="0"/>
              <a:t>In realtà lui parla in un altro libro anche di “</a:t>
            </a:r>
            <a:r>
              <a:rPr lang="it-IT" i="1" dirty="0" smtClean="0"/>
              <a:t>amore liquido</a:t>
            </a:r>
            <a:r>
              <a:rPr lang="it-IT" dirty="0" smtClean="0"/>
              <a:t>”… in sostanza secondo lui tutto si sta liquefacendo, e in questo fenomeno </a:t>
            </a:r>
            <a:r>
              <a:rPr lang="it-IT" dirty="0" err="1" smtClean="0"/>
              <a:t>fisico-sociale</a:t>
            </a:r>
            <a:r>
              <a:rPr lang="it-IT" dirty="0" smtClean="0"/>
              <a:t>, si stanno smantellando anche i tradizionali ruoli sociali:</a:t>
            </a:r>
          </a:p>
          <a:p>
            <a:r>
              <a:rPr lang="it-IT" dirty="0" smtClean="0"/>
              <a:t>- genitori/figli, - padroni/dipendenti, allievi/insegnanti e così </a:t>
            </a:r>
            <a:r>
              <a:rPr lang="it-IT" dirty="0" err="1" smtClean="0"/>
              <a:t>via…</a:t>
            </a:r>
            <a:r>
              <a:rPr lang="it-IT" dirty="0" smtClean="0"/>
              <a:t>, ma, </a:t>
            </a:r>
            <a:r>
              <a:rPr lang="it-IT" b="1" dirty="0" smtClean="0"/>
              <a:t>andiamo cauti.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Un esempio: la </a:t>
            </a:r>
            <a:r>
              <a:rPr lang="it-IT" b="1" dirty="0" smtClean="0"/>
              <a:t>bella pensata di </a:t>
            </a:r>
            <a:r>
              <a:rPr lang="it-IT" b="1" dirty="0" err="1" smtClean="0"/>
              <a:t>Hollande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Presidente francese sta progettando una riforma del diritto di famiglia basato sul </a:t>
            </a:r>
            <a:r>
              <a:rPr lang="it-IT" i="1" dirty="0" err="1" smtClean="0"/>
              <a:t>politically</a:t>
            </a:r>
            <a:r>
              <a:rPr lang="it-IT" i="1" dirty="0" smtClean="0"/>
              <a:t> </a:t>
            </a:r>
            <a:r>
              <a:rPr lang="it-IT" i="1" dirty="0" err="1" smtClean="0"/>
              <a:t>correct</a:t>
            </a:r>
            <a:r>
              <a:rPr lang="it-IT" i="1" dirty="0" smtClean="0"/>
              <a:t> </a:t>
            </a:r>
            <a:r>
              <a:rPr lang="it-IT" dirty="0" err="1" smtClean="0"/>
              <a:t>più…</a:t>
            </a:r>
            <a:r>
              <a:rPr lang="it-IT" dirty="0" smtClean="0"/>
              <a:t> discutibile?</a:t>
            </a:r>
          </a:p>
          <a:p>
            <a:r>
              <a:rPr lang="it-IT" dirty="0" smtClean="0"/>
              <a:t>Secondo il suo progetto </a:t>
            </a:r>
            <a:r>
              <a:rPr lang="it-IT" b="1" dirty="0" smtClean="0"/>
              <a:t>padre</a:t>
            </a:r>
            <a:r>
              <a:rPr lang="it-IT" dirty="0" smtClean="0"/>
              <a:t> e </a:t>
            </a:r>
            <a:r>
              <a:rPr lang="it-IT" b="1" dirty="0" smtClean="0"/>
              <a:t>madre</a:t>
            </a:r>
            <a:r>
              <a:rPr lang="it-IT" dirty="0" smtClean="0"/>
              <a:t> dovrebbero essere chiamati </a:t>
            </a:r>
            <a:r>
              <a:rPr lang="it-IT" b="1" dirty="0" smtClean="0"/>
              <a:t>genitore 1</a:t>
            </a:r>
            <a:r>
              <a:rPr lang="it-IT" dirty="0" smtClean="0"/>
              <a:t> e </a:t>
            </a:r>
            <a:r>
              <a:rPr lang="it-IT" b="1" dirty="0" smtClean="0"/>
              <a:t>genitore 2</a:t>
            </a:r>
            <a:r>
              <a:rPr lang="it-IT" dirty="0" smtClean="0"/>
              <a:t>, mentre </a:t>
            </a:r>
            <a:r>
              <a:rPr lang="it-IT" b="1" dirty="0" smtClean="0"/>
              <a:t>marito</a:t>
            </a:r>
            <a:r>
              <a:rPr lang="it-IT" dirty="0" smtClean="0"/>
              <a:t> e </a:t>
            </a:r>
            <a:r>
              <a:rPr lang="it-IT" b="1" dirty="0" smtClean="0"/>
              <a:t>moglie</a:t>
            </a:r>
            <a:r>
              <a:rPr lang="it-IT" dirty="0" smtClean="0"/>
              <a:t> si chiamerebbero nelle carte ufficiali dello stato “</a:t>
            </a:r>
            <a:r>
              <a:rPr lang="it-IT" b="1" dirty="0" smtClean="0"/>
              <a:t>sposi</a:t>
            </a:r>
            <a:r>
              <a:rPr lang="it-IT" dirty="0" smtClean="0"/>
              <a:t>”…</a:t>
            </a:r>
          </a:p>
          <a:p>
            <a:r>
              <a:rPr lang="it-IT" dirty="0" smtClean="0"/>
              <a:t>… </a:t>
            </a:r>
            <a:r>
              <a:rPr lang="it-IT" b="1" dirty="0" smtClean="0"/>
              <a:t>improvvido calcolo politico </a:t>
            </a:r>
            <a:r>
              <a:rPr lang="it-IT" dirty="0" smtClean="0"/>
              <a:t>o solo … </a:t>
            </a:r>
            <a:r>
              <a:rPr lang="it-IT" b="1" dirty="0" smtClean="0"/>
              <a:t>idiozia </a:t>
            </a:r>
            <a:r>
              <a:rPr lang="it-IT" b="1" dirty="0" smtClean="0"/>
              <a:t>improntata a uno scetticismo cognitivo</a:t>
            </a:r>
            <a:r>
              <a:rPr lang="it-IT" dirty="0" smtClean="0"/>
              <a:t> oltre ogni </a:t>
            </a:r>
            <a:r>
              <a:rPr lang="it-IT" dirty="0" smtClean="0"/>
              <a:t>limite? </a:t>
            </a:r>
            <a:r>
              <a:rPr lang="it-IT" b="1" dirty="0" smtClean="0"/>
              <a:t>Mancanza di rispetto per il linguaggio e la sua storia, che è tutt’uno con la storia umana</a:t>
            </a:r>
            <a:r>
              <a:rPr lang="it-IT" dirty="0" smtClean="0"/>
              <a:t>?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… in </a:t>
            </a:r>
            <a:r>
              <a:rPr lang="it-IT" b="1" dirty="0" smtClean="0"/>
              <a:t>realtà la crisi è quella del Pensiero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1" dirty="0" smtClean="0"/>
              <a:t>Forse le cose sono un po’ più complesse, e quindi occorre riprendere a pensare … </a:t>
            </a:r>
            <a:r>
              <a:rPr lang="it-IT" dirty="0" smtClean="0"/>
              <a:t>declinando la </a:t>
            </a:r>
            <a:r>
              <a:rPr lang="it-IT" i="1" dirty="0" smtClean="0"/>
              <a:t>riflessione argomentante</a:t>
            </a:r>
            <a:r>
              <a:rPr lang="it-IT" dirty="0" smtClean="0"/>
              <a:t>, per cercare un </a:t>
            </a:r>
            <a:r>
              <a:rPr lang="it-IT" b="1" dirty="0" smtClean="0"/>
              <a:t>senso plausibile </a:t>
            </a:r>
            <a:r>
              <a:rPr lang="it-IT" dirty="0" smtClean="0"/>
              <a:t>delle parole con cui definiamo le cose </a:t>
            </a:r>
            <a:r>
              <a:rPr lang="it-IT" dirty="0" smtClean="0"/>
              <a:t>…: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… ad esempio, l’Italia sta diventando un “</a:t>
            </a:r>
            <a:r>
              <a:rPr lang="it-IT" i="1" dirty="0" smtClean="0"/>
              <a:t>paese povero</a:t>
            </a:r>
            <a:r>
              <a:rPr lang="it-IT" dirty="0" smtClean="0"/>
              <a:t>” o un “</a:t>
            </a:r>
            <a:r>
              <a:rPr lang="it-IT" i="1" dirty="0" smtClean="0"/>
              <a:t>povero paese</a:t>
            </a:r>
            <a:r>
              <a:rPr lang="it-IT" dirty="0" smtClean="0"/>
              <a:t>”?</a:t>
            </a:r>
          </a:p>
          <a:p>
            <a:r>
              <a:rPr lang="it-IT" dirty="0" smtClean="0"/>
              <a:t>… </a:t>
            </a:r>
            <a:r>
              <a:rPr lang="it-IT" dirty="0" smtClean="0"/>
              <a:t>e, </a:t>
            </a:r>
            <a:r>
              <a:rPr lang="it-IT" dirty="0" smtClean="0"/>
              <a:t>stiamo vivendo una </a:t>
            </a:r>
            <a:r>
              <a:rPr lang="it-IT" i="1" dirty="0" smtClean="0"/>
              <a:t>catastrofe</a:t>
            </a:r>
            <a:r>
              <a:rPr lang="it-IT" dirty="0" smtClean="0"/>
              <a:t> o un’</a:t>
            </a:r>
            <a:r>
              <a:rPr lang="it-IT" i="1" dirty="0" smtClean="0"/>
              <a:t>apocalisse</a:t>
            </a:r>
            <a:r>
              <a:rPr lang="it-IT" dirty="0" smtClean="0"/>
              <a:t>?</a:t>
            </a:r>
          </a:p>
          <a:p>
            <a:r>
              <a:rPr lang="it-IT" dirty="0" smtClean="0"/>
              <a:t>… </a:t>
            </a:r>
            <a:r>
              <a:rPr lang="it-IT" dirty="0" smtClean="0"/>
              <a:t>e, </a:t>
            </a:r>
            <a:r>
              <a:rPr lang="it-IT" dirty="0" smtClean="0"/>
              <a:t>la </a:t>
            </a:r>
            <a:r>
              <a:rPr lang="it-IT" i="1" dirty="0" smtClean="0"/>
              <a:t>fragilità umana </a:t>
            </a:r>
            <a:r>
              <a:rPr lang="it-IT" dirty="0" smtClean="0"/>
              <a:t>è male senza rimedio [</a:t>
            </a:r>
            <a:r>
              <a:rPr lang="it-IT" dirty="0" err="1" smtClean="0"/>
              <a:t>cf</a:t>
            </a:r>
            <a:r>
              <a:rPr lang="it-IT" dirty="0" smtClean="0"/>
              <a:t>. Paolo, </a:t>
            </a:r>
            <a:r>
              <a:rPr lang="it-IT" i="1" dirty="0" err="1" smtClean="0"/>
              <a:t>Ia</a:t>
            </a:r>
            <a:r>
              <a:rPr lang="it-IT" i="1" dirty="0" smtClean="0"/>
              <a:t> Corinzi</a:t>
            </a:r>
            <a:r>
              <a:rPr lang="it-IT" dirty="0" smtClean="0"/>
              <a:t>]?</a:t>
            </a:r>
          </a:p>
          <a:p>
            <a:r>
              <a:rPr lang="it-IT" dirty="0" smtClean="0"/>
              <a:t>… e ancora, </a:t>
            </a:r>
            <a:r>
              <a:rPr lang="it-IT" i="1" dirty="0" smtClean="0"/>
              <a:t>possiamo conoscere qualche frammento di verità o è tutto semplice opinione</a:t>
            </a:r>
            <a:r>
              <a:rPr lang="it-IT" dirty="0" smtClean="0"/>
              <a:t>? </a:t>
            </a:r>
            <a:r>
              <a:rPr lang="it-IT" dirty="0" smtClean="0"/>
              <a:t>[</a:t>
            </a:r>
            <a:r>
              <a:rPr lang="it-IT" dirty="0" smtClean="0"/>
              <a:t>Ha ragione </a:t>
            </a:r>
            <a:r>
              <a:rPr lang="it-IT" dirty="0" err="1" smtClean="0"/>
              <a:t>Protagora</a:t>
            </a:r>
            <a:r>
              <a:rPr lang="it-IT" dirty="0" smtClean="0"/>
              <a:t> o Socrate?]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C’è un’esigenza vitale di </a:t>
            </a:r>
            <a:r>
              <a:rPr lang="it-IT" b="1" dirty="0" smtClean="0"/>
              <a:t>rischiaramento</a:t>
            </a:r>
            <a:r>
              <a:rPr lang="it-IT" dirty="0" smtClean="0"/>
              <a:t> concettuale, premessa per la </a:t>
            </a:r>
            <a:r>
              <a:rPr lang="it-IT" i="1" dirty="0" smtClean="0"/>
              <a:t>ripartenza</a:t>
            </a:r>
            <a:r>
              <a:rPr lang="it-IT" dirty="0" smtClean="0"/>
              <a:t> di un </a:t>
            </a:r>
            <a:r>
              <a:rPr lang="it-IT" b="1" dirty="0" smtClean="0"/>
              <a:t>discorso etico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Il Bene comune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Bisogna puntare allora … </a:t>
            </a:r>
            <a:r>
              <a:rPr lang="it-IT" dirty="0" smtClean="0"/>
              <a:t>su un </a:t>
            </a:r>
            <a:r>
              <a:rPr lang="it-IT" i="1" dirty="0" smtClean="0"/>
              <a:t>equilibrio</a:t>
            </a:r>
            <a:r>
              <a:rPr lang="it-IT" dirty="0" smtClean="0"/>
              <a:t> dei </a:t>
            </a:r>
            <a:r>
              <a:rPr lang="it-IT" i="1" dirty="0" smtClean="0"/>
              <a:t>diritti</a:t>
            </a:r>
            <a:r>
              <a:rPr lang="it-IT" dirty="0" smtClean="0"/>
              <a:t> e dei </a:t>
            </a:r>
            <a:r>
              <a:rPr lang="it-IT" i="1" dirty="0" smtClean="0"/>
              <a:t>doveri</a:t>
            </a:r>
            <a:r>
              <a:rPr lang="it-IT" dirty="0" smtClean="0"/>
              <a:t> per il </a:t>
            </a:r>
            <a:r>
              <a:rPr lang="it-IT" b="1" dirty="0" smtClean="0"/>
              <a:t>Bene comune</a:t>
            </a:r>
            <a:r>
              <a:rPr lang="it-IT" dirty="0" smtClean="0"/>
              <a:t> </a:t>
            </a:r>
            <a:r>
              <a:rPr lang="it-IT" dirty="0" smtClean="0"/>
              <a:t>delle </a:t>
            </a:r>
            <a:r>
              <a:rPr lang="it-IT" dirty="0" smtClean="0"/>
              <a:t>persone, delle famiglie e del </a:t>
            </a:r>
            <a:r>
              <a:rPr lang="it-IT" dirty="0" smtClean="0"/>
              <a:t>paese-stato-nazione,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… un </a:t>
            </a:r>
            <a:r>
              <a:rPr lang="it-IT" b="1" dirty="0" smtClean="0"/>
              <a:t>bene comune sempre più a rischio </a:t>
            </a:r>
            <a:r>
              <a:rPr lang="it-IT" dirty="0" smtClean="0"/>
              <a:t>per un </a:t>
            </a:r>
            <a:r>
              <a:rPr lang="it-IT" i="1" dirty="0" smtClean="0"/>
              <a:t>welfare</a:t>
            </a:r>
            <a:r>
              <a:rPr lang="it-IT" dirty="0" smtClean="0"/>
              <a:t> che deve fare i conti con numeri crescenti di </a:t>
            </a:r>
            <a:r>
              <a:rPr lang="it-IT" i="1" dirty="0" smtClean="0"/>
              <a:t>disoccupati</a:t>
            </a:r>
            <a:r>
              <a:rPr lang="it-IT" dirty="0" smtClean="0"/>
              <a:t>,  </a:t>
            </a:r>
            <a:r>
              <a:rPr lang="it-IT" i="1" dirty="0" err="1" smtClean="0"/>
              <a:t>workin</a:t>
            </a:r>
            <a:r>
              <a:rPr lang="it-IT" i="1" dirty="0" smtClean="0"/>
              <a:t>’ </a:t>
            </a:r>
            <a:r>
              <a:rPr lang="it-IT" i="1" dirty="0" err="1" smtClean="0"/>
              <a:t>poors</a:t>
            </a:r>
            <a:r>
              <a:rPr lang="it-IT" dirty="0" smtClean="0"/>
              <a:t>, di </a:t>
            </a:r>
            <a:r>
              <a:rPr lang="it-IT" i="1" dirty="0" smtClean="0"/>
              <a:t>separazioni</a:t>
            </a:r>
            <a:r>
              <a:rPr lang="it-IT" dirty="0" smtClean="0"/>
              <a:t> e padri impoveriti, di </a:t>
            </a:r>
            <a:r>
              <a:rPr lang="it-IT" i="1" dirty="0" smtClean="0"/>
              <a:t>suicidi</a:t>
            </a:r>
            <a:r>
              <a:rPr lang="it-IT" dirty="0" smtClean="0"/>
              <a:t> per ragioni economiche, di </a:t>
            </a:r>
            <a:r>
              <a:rPr lang="it-IT" i="1" dirty="0" smtClean="0"/>
              <a:t>famiglie numerose </a:t>
            </a:r>
            <a:r>
              <a:rPr lang="it-IT" dirty="0" smtClean="0"/>
              <a:t>soprattutto al sud …</a:t>
            </a:r>
          </a:p>
          <a:p>
            <a:pPr>
              <a:buNone/>
            </a:pPr>
            <a:r>
              <a:rPr lang="it-IT" dirty="0" smtClean="0"/>
              <a:t>Anche qui da noi il fenomeno sta diventando preoccupante.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Il rischio del declino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… </a:t>
            </a:r>
            <a:r>
              <a:rPr lang="it-IT" b="1" dirty="0" smtClean="0"/>
              <a:t>un altro chiarimento</a:t>
            </a:r>
            <a:r>
              <a:rPr lang="it-IT" dirty="0" smtClean="0"/>
              <a:t>: l’Italia </a:t>
            </a:r>
            <a:r>
              <a:rPr lang="it-IT" b="1" dirty="0" smtClean="0"/>
              <a:t>non è</a:t>
            </a:r>
            <a:r>
              <a:rPr lang="it-IT" dirty="0" smtClean="0"/>
              <a:t> solo il paese del patrimonio </a:t>
            </a:r>
            <a:r>
              <a:rPr lang="it-IT" dirty="0" err="1" smtClean="0"/>
              <a:t>artistico-ambientale</a:t>
            </a:r>
            <a:r>
              <a:rPr lang="it-IT" dirty="0" smtClean="0"/>
              <a:t> più importante del mondo, della  </a:t>
            </a:r>
            <a:r>
              <a:rPr lang="it-IT" i="1" dirty="0" smtClean="0"/>
              <a:t>densità dei luoghi </a:t>
            </a:r>
            <a:r>
              <a:rPr lang="it-IT" dirty="0" smtClean="0"/>
              <a:t>[</a:t>
            </a:r>
            <a:r>
              <a:rPr lang="it-IT" i="1" dirty="0" smtClean="0"/>
              <a:t>M. </a:t>
            </a:r>
            <a:r>
              <a:rPr lang="it-IT" i="1" dirty="0" err="1" smtClean="0"/>
              <a:t>Magatti</a:t>
            </a:r>
            <a:r>
              <a:rPr lang="it-IT" dirty="0" smtClean="0"/>
              <a:t>, 2012] il paese degli Armani e dei </a:t>
            </a:r>
            <a:r>
              <a:rPr lang="it-IT" dirty="0" err="1" smtClean="0"/>
              <a:t>Dolce&amp;Gabbana</a:t>
            </a:r>
            <a:r>
              <a:rPr lang="it-IT" dirty="0" smtClean="0"/>
              <a:t>, ma </a:t>
            </a:r>
            <a:r>
              <a:rPr lang="it-IT" b="1" dirty="0" smtClean="0"/>
              <a:t>è anche il secondo paese manifatturiero d’Europa </a:t>
            </a:r>
            <a:r>
              <a:rPr lang="it-IT" dirty="0" smtClean="0"/>
              <a:t>[dopo la Germania], e </a:t>
            </a:r>
            <a:r>
              <a:rPr lang="it-IT" b="1" dirty="0" smtClean="0"/>
              <a:t>il primo per le meccaniche di precisione e le tecnologie avanzate, sopravanzando le orgogliosissime e spocchiose Francia e Gran Bretagna</a:t>
            </a:r>
            <a:r>
              <a:rPr lang="it-IT" dirty="0" smtClean="0"/>
              <a:t>, che ci danno sempre lezioni di vita </a:t>
            </a:r>
            <a:r>
              <a:rPr lang="it-IT" dirty="0" smtClean="0"/>
              <a:t>…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… ma la crisi serve per una nuova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… </a:t>
            </a:r>
            <a:r>
              <a:rPr lang="it-IT" i="1" dirty="0" smtClean="0"/>
              <a:t>omeostasi</a:t>
            </a:r>
            <a:r>
              <a:rPr lang="it-IT" dirty="0" smtClean="0"/>
              <a:t>, un </a:t>
            </a:r>
            <a:r>
              <a:rPr lang="it-IT" b="1" dirty="0" smtClean="0"/>
              <a:t>nuovo equilibrio</a:t>
            </a:r>
            <a:r>
              <a:rPr lang="it-IT" dirty="0" smtClean="0"/>
              <a:t>, ma occorre recuperare valori antichi basati sulla verità antropologica dell’uomo, che il cristianesimo declina con nettezza …</a:t>
            </a:r>
          </a:p>
          <a:p>
            <a:r>
              <a:rPr lang="it-IT" dirty="0" smtClean="0"/>
              <a:t>La giustizia e l’equità in una democrazia partecipata per un lavoro a misura dell’uomo … che nel frattempo deve recuperare alcune virtù basilari: l’umiltà, la sobrietà nel dire e nel consumare … perché oggi tutto è interdipendente (</a:t>
            </a:r>
            <a:r>
              <a:rPr lang="it-IT" dirty="0" err="1" smtClean="0"/>
              <a:t>cf</a:t>
            </a:r>
            <a:r>
              <a:rPr lang="it-IT" dirty="0" smtClean="0"/>
              <a:t>. “</a:t>
            </a:r>
            <a:r>
              <a:rPr lang="it-IT" i="1" dirty="0" smtClean="0"/>
              <a:t>Apologo del mandarino cinese </a:t>
            </a:r>
            <a:r>
              <a:rPr lang="it-IT" dirty="0" smtClean="0"/>
              <a:t>“di H. de Balzac).</a:t>
            </a:r>
          </a:p>
          <a:p>
            <a:r>
              <a:rPr lang="it-IT" dirty="0" smtClean="0"/>
              <a:t>Utilizzando i nuovi strumenti e linguaggi della </a:t>
            </a:r>
            <a:r>
              <a:rPr lang="it-IT" i="1" dirty="0" smtClean="0"/>
              <a:t>comunicazione</a:t>
            </a:r>
            <a:r>
              <a:rPr lang="it-IT" dirty="0" smtClean="0"/>
              <a:t> per rilanciare il </a:t>
            </a:r>
            <a:r>
              <a:rPr lang="it-IT" b="1" dirty="0" smtClean="0"/>
              <a:t>dialogo</a:t>
            </a:r>
            <a:r>
              <a:rPr lang="it-IT" dirty="0" smtClean="0"/>
              <a:t> e </a:t>
            </a:r>
            <a:r>
              <a:rPr lang="it-IT" b="1" dirty="0" smtClean="0"/>
              <a:t>buone relazioni </a:t>
            </a:r>
            <a:r>
              <a:rPr lang="it-IT" dirty="0" smtClean="0"/>
              <a:t>…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La Relazione, il Dialogo, la Comunicazione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È in questo ordine che dobbiamo considerare i tre termini:</a:t>
            </a:r>
          </a:p>
          <a:p>
            <a:pPr>
              <a:buFontTx/>
              <a:buChar char="-"/>
            </a:pPr>
            <a:r>
              <a:rPr lang="it-IT" b="1" dirty="0" smtClean="0"/>
              <a:t>Senza una </a:t>
            </a:r>
            <a:r>
              <a:rPr lang="it-IT" b="1" i="1" dirty="0" smtClean="0"/>
              <a:t>relazione di qualità </a:t>
            </a:r>
            <a:r>
              <a:rPr lang="it-IT" b="1" dirty="0" smtClean="0"/>
              <a:t>non vi è </a:t>
            </a:r>
            <a:r>
              <a:rPr lang="it-IT" b="1" i="1" dirty="0" smtClean="0"/>
              <a:t>dialogo</a:t>
            </a:r>
            <a:r>
              <a:rPr lang="it-IT" b="1" dirty="0" smtClean="0"/>
              <a:t> vero tra le persone e la </a:t>
            </a:r>
            <a:r>
              <a:rPr lang="it-IT" b="1" i="1" dirty="0" smtClean="0"/>
              <a:t>comunicazione</a:t>
            </a:r>
            <a:r>
              <a:rPr lang="it-IT" b="1" dirty="0" smtClean="0"/>
              <a:t> è una mera tecnica, fredda e spiritualmente muta, addirittura pericolosa …</a:t>
            </a:r>
          </a:p>
          <a:p>
            <a:pPr>
              <a:buFontTx/>
              <a:buChar char="-"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Vi racconto l’apologo del “</a:t>
            </a:r>
            <a:r>
              <a:rPr lang="it-IT" b="1" dirty="0" smtClean="0"/>
              <a:t>tutto bene</a:t>
            </a:r>
            <a:r>
              <a:rPr lang="it-IT" dirty="0" smtClean="0"/>
              <a:t>(?)” …</a:t>
            </a:r>
          </a:p>
          <a:p>
            <a:pPr marL="514350" indent="-514350">
              <a:buAutoNum type="alphaLcParenR"/>
            </a:pPr>
            <a:r>
              <a:rPr lang="it-IT" dirty="0" smtClean="0"/>
              <a:t>Prima risposta: … (a un ingrato) </a:t>
            </a:r>
          </a:p>
          <a:p>
            <a:pPr marL="514350" indent="-514350">
              <a:buAutoNum type="alphaLcParenR"/>
            </a:pPr>
            <a:r>
              <a:rPr lang="it-IT" dirty="0" smtClean="0"/>
              <a:t>Seconda risposta: … (a un laureato)</a:t>
            </a:r>
          </a:p>
          <a:p>
            <a:pPr marL="514350" indent="-514350">
              <a:buAutoNum type="alphaLcParenR"/>
            </a:pPr>
            <a:r>
              <a:rPr lang="it-IT" dirty="0" smtClean="0"/>
              <a:t>Terza risposta: … (a una signora in età)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Il “bicchiere mezzo pieno”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Abbiamo visto molte malinconie, ma anche </a:t>
            </a:r>
            <a:r>
              <a:rPr lang="it-IT" b="1" dirty="0" smtClean="0"/>
              <a:t>accenni </a:t>
            </a:r>
            <a:r>
              <a:rPr lang="it-IT" b="1" dirty="0" smtClean="0"/>
              <a:t>di un </a:t>
            </a:r>
            <a:r>
              <a:rPr lang="it-IT" b="1" dirty="0" smtClean="0"/>
              <a:t>senso </a:t>
            </a:r>
            <a:r>
              <a:rPr lang="it-IT" b="1" dirty="0" smtClean="0"/>
              <a:t>positivo del prossimo </a:t>
            </a:r>
            <a:r>
              <a:rPr lang="it-IT" b="1" dirty="0" smtClean="0"/>
              <a:t>futuro </a:t>
            </a:r>
            <a:r>
              <a:rPr lang="it-IT" dirty="0" smtClean="0"/>
              <a:t>… </a:t>
            </a:r>
            <a:r>
              <a:rPr lang="it-IT" dirty="0" smtClean="0"/>
              <a:t>infatti molte cose oggi sono migliori di un tempo passato molto prossimo:</a:t>
            </a:r>
          </a:p>
          <a:p>
            <a:r>
              <a:rPr lang="it-IT" dirty="0" smtClean="0"/>
              <a:t>- </a:t>
            </a:r>
            <a:r>
              <a:rPr lang="it-IT" b="1" dirty="0" smtClean="0"/>
              <a:t>oggi un guerriero </a:t>
            </a:r>
            <a:r>
              <a:rPr lang="it-IT" b="1" dirty="0" err="1" smtClean="0"/>
              <a:t>Masai</a:t>
            </a:r>
            <a:r>
              <a:rPr lang="it-IT" b="1" dirty="0" smtClean="0"/>
              <a:t> con un telefonino può comunicare meglio del Presidente Reagan trent’anni fa</a:t>
            </a:r>
            <a:r>
              <a:rPr lang="it-IT" dirty="0" smtClean="0"/>
              <a:t>,</a:t>
            </a:r>
          </a:p>
          <a:p>
            <a:r>
              <a:rPr lang="it-IT" dirty="0" smtClean="0"/>
              <a:t>- </a:t>
            </a:r>
            <a:r>
              <a:rPr lang="it-IT" b="1" dirty="0" smtClean="0"/>
              <a:t>vi è una riduzione esponenziale della mortalità infantile</a:t>
            </a:r>
            <a:r>
              <a:rPr lang="it-IT" dirty="0" smtClean="0"/>
              <a:t>, nonostante la fame e la miseria colpisca ancora un settimo dell’umanità,</a:t>
            </a:r>
          </a:p>
          <a:p>
            <a:r>
              <a:rPr lang="it-IT" dirty="0" smtClean="0"/>
              <a:t>- </a:t>
            </a:r>
            <a:r>
              <a:rPr lang="it-IT" b="1" dirty="0" smtClean="0"/>
              <a:t>la scolarità si è elevata così come l’età media delle </a:t>
            </a:r>
            <a:r>
              <a:rPr lang="it-IT" b="1" dirty="0" smtClean="0"/>
              <a:t>persone </a:t>
            </a:r>
            <a:r>
              <a:rPr lang="it-IT" dirty="0" smtClean="0"/>
              <a:t>…, </a:t>
            </a:r>
            <a:r>
              <a:rPr lang="it-IT" dirty="0" smtClean="0"/>
              <a:t>e così via.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Dalla </a:t>
            </a:r>
            <a:r>
              <a:rPr lang="it-IT" b="1" i="1" dirty="0" err="1" smtClean="0"/>
              <a:t>I-economy</a:t>
            </a:r>
            <a:r>
              <a:rPr lang="it-IT" b="1" i="1" dirty="0" smtClean="0"/>
              <a:t> alla </a:t>
            </a:r>
            <a:r>
              <a:rPr lang="it-IT" b="1" i="1" dirty="0" err="1" smtClean="0"/>
              <a:t>We-Economy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… il passaggio prossimo deve dunque essere quello verso un’</a:t>
            </a:r>
            <a:r>
              <a:rPr lang="it-IT" b="1" dirty="0" smtClean="0"/>
              <a:t>economia</a:t>
            </a:r>
            <a:r>
              <a:rPr lang="it-IT" dirty="0" smtClean="0"/>
              <a:t> </a:t>
            </a:r>
            <a:r>
              <a:rPr lang="it-IT" b="1" dirty="0" smtClean="0"/>
              <a:t>della condivisione</a:t>
            </a:r>
            <a:r>
              <a:rPr lang="it-IT" dirty="0" smtClean="0"/>
              <a:t>, che può permettere una </a:t>
            </a:r>
            <a:r>
              <a:rPr lang="it-IT" i="1" dirty="0" smtClean="0"/>
              <a:t>conciliazione</a:t>
            </a:r>
            <a:r>
              <a:rPr lang="it-IT" dirty="0" smtClean="0"/>
              <a:t> </a:t>
            </a:r>
            <a:r>
              <a:rPr lang="it-IT" i="1" dirty="0" smtClean="0"/>
              <a:t>dentro le vite </a:t>
            </a:r>
            <a:r>
              <a:rPr lang="it-IT" dirty="0" smtClean="0"/>
              <a:t>delle persone e quindi tra </a:t>
            </a:r>
            <a:r>
              <a:rPr lang="it-IT" b="1" dirty="0" smtClean="0"/>
              <a:t>famiglia</a:t>
            </a:r>
            <a:r>
              <a:rPr lang="it-IT" dirty="0" smtClean="0"/>
              <a:t> e </a:t>
            </a:r>
            <a:r>
              <a:rPr lang="it-IT" b="1" dirty="0" smtClean="0"/>
              <a:t>lavoro</a:t>
            </a:r>
            <a:r>
              <a:rPr lang="it-IT" dirty="0" smtClean="0"/>
              <a:t>:</a:t>
            </a:r>
          </a:p>
          <a:p>
            <a:pPr>
              <a:buNone/>
            </a:pPr>
            <a:endParaRPr lang="it-IT" dirty="0" smtClean="0"/>
          </a:p>
          <a:p>
            <a:pPr>
              <a:buFontTx/>
              <a:buChar char="-"/>
            </a:pPr>
            <a:r>
              <a:rPr lang="it-IT" b="1" i="1" dirty="0" smtClean="0"/>
              <a:t>Economia competitiva </a:t>
            </a:r>
            <a:r>
              <a:rPr lang="it-IT" b="1" dirty="0" smtClean="0"/>
              <a:t>e </a:t>
            </a:r>
            <a:r>
              <a:rPr lang="it-IT" b="1" i="1" dirty="0" smtClean="0"/>
              <a:t>impresa integrale</a:t>
            </a:r>
            <a:r>
              <a:rPr lang="it-IT" b="1" dirty="0" smtClean="0"/>
              <a:t>,</a:t>
            </a:r>
          </a:p>
          <a:p>
            <a:pPr>
              <a:buFontTx/>
              <a:buChar char="-"/>
            </a:pPr>
            <a:r>
              <a:rPr lang="it-IT" b="1" i="1" dirty="0" smtClean="0"/>
              <a:t>Artigianato</a:t>
            </a:r>
            <a:r>
              <a:rPr lang="it-IT" b="1" dirty="0" smtClean="0"/>
              <a:t>, </a:t>
            </a:r>
            <a:r>
              <a:rPr lang="it-IT" b="1" i="1" dirty="0" smtClean="0"/>
              <a:t>industria</a:t>
            </a:r>
            <a:r>
              <a:rPr lang="it-IT" b="1" dirty="0" smtClean="0"/>
              <a:t>, </a:t>
            </a:r>
            <a:r>
              <a:rPr lang="it-IT" b="1" i="1" dirty="0" smtClean="0"/>
              <a:t>servizi</a:t>
            </a:r>
            <a:r>
              <a:rPr lang="it-IT" b="1" dirty="0" smtClean="0"/>
              <a:t>, </a:t>
            </a:r>
            <a:r>
              <a:rPr lang="it-IT" b="1" i="1" dirty="0" smtClean="0"/>
              <a:t>cooperazione</a:t>
            </a:r>
            <a:r>
              <a:rPr lang="it-IT" b="1" dirty="0" smtClean="0"/>
              <a:t> equa </a:t>
            </a:r>
            <a:r>
              <a:rPr lang="it-IT" dirty="0" smtClean="0"/>
              <a:t>…,</a:t>
            </a:r>
          </a:p>
          <a:p>
            <a:pPr>
              <a:buFontTx/>
              <a:buChar char="-"/>
            </a:pPr>
            <a:r>
              <a:rPr lang="it-IT" dirty="0" smtClean="0"/>
              <a:t>Nuovo </a:t>
            </a:r>
            <a:r>
              <a:rPr lang="it-IT" i="1" dirty="0" smtClean="0"/>
              <a:t>welfare</a:t>
            </a:r>
            <a:r>
              <a:rPr lang="it-IT" dirty="0" smtClean="0"/>
              <a:t> e “</a:t>
            </a:r>
            <a:r>
              <a:rPr lang="it-IT" i="1" dirty="0" smtClean="0"/>
              <a:t>Beni comuni</a:t>
            </a:r>
            <a:r>
              <a:rPr lang="it-IT" dirty="0" smtClean="0"/>
              <a:t>” sussidiari e solidali.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Occorre … </a:t>
            </a:r>
            <a:r>
              <a:rPr lang="it-IT" b="1" dirty="0" smtClean="0"/>
              <a:t>lottare contro le </a:t>
            </a:r>
            <a:r>
              <a:rPr lang="it-IT" b="1" i="1" dirty="0" smtClean="0"/>
              <a:t>rigidità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a) </a:t>
            </a:r>
            <a:r>
              <a:rPr lang="it-IT" i="1" dirty="0" err="1" smtClean="0"/>
              <a:t>psicologico-soggettive</a:t>
            </a:r>
            <a:r>
              <a:rPr lang="it-IT" dirty="0" smtClean="0"/>
              <a:t> [</a:t>
            </a:r>
            <a:r>
              <a:rPr lang="it-IT" b="1" dirty="0" smtClean="0"/>
              <a:t>come paura del cambiamento e perdita della sicurezza</a:t>
            </a:r>
            <a:r>
              <a:rPr lang="it-IT" dirty="0" smtClean="0"/>
              <a:t>], </a:t>
            </a:r>
          </a:p>
          <a:p>
            <a:endParaRPr lang="it-IT" dirty="0" smtClean="0"/>
          </a:p>
          <a:p>
            <a:r>
              <a:rPr lang="it-IT" dirty="0" smtClean="0"/>
              <a:t>b) </a:t>
            </a:r>
            <a:r>
              <a:rPr lang="it-IT" i="1" dirty="0" smtClean="0"/>
              <a:t>sociologiche e culturali </a:t>
            </a:r>
            <a:r>
              <a:rPr lang="it-IT" dirty="0" smtClean="0"/>
              <a:t>[</a:t>
            </a:r>
            <a:r>
              <a:rPr lang="it-IT" b="1" dirty="0" smtClean="0"/>
              <a:t>modelli e comportamenti individuali e familiari</a:t>
            </a:r>
            <a:r>
              <a:rPr lang="it-IT" dirty="0" smtClean="0"/>
              <a:t>, gestione degli orari quotidiani nel rapporto famiglia-lavoro, etc.] e 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c) </a:t>
            </a:r>
            <a:r>
              <a:rPr lang="it-IT" i="1" dirty="0" err="1" smtClean="0"/>
              <a:t>normativo-organizzative</a:t>
            </a:r>
            <a:r>
              <a:rPr lang="it-IT" dirty="0" smtClean="0"/>
              <a:t> [</a:t>
            </a:r>
            <a:r>
              <a:rPr lang="it-IT" b="1" dirty="0" smtClean="0"/>
              <a:t>legislazione sociale, previdenziale, assistenziale da un lato e legislazione </a:t>
            </a:r>
            <a:r>
              <a:rPr lang="it-IT" b="1" dirty="0" err="1" smtClean="0"/>
              <a:t>lavoristica</a:t>
            </a:r>
            <a:r>
              <a:rPr lang="it-IT" b="1" dirty="0" smtClean="0"/>
              <a:t> e modelli organizzativi aziendali dall’altro</a:t>
            </a:r>
            <a:r>
              <a:rPr lang="it-IT" dirty="0" smtClean="0"/>
              <a:t>].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 </a:t>
            </a:r>
            <a:r>
              <a:rPr lang="it-IT" b="1" dirty="0" smtClean="0"/>
              <a:t>senza </a:t>
            </a:r>
            <a:r>
              <a:rPr lang="it-IT" b="1" i="1" dirty="0" smtClean="0"/>
              <a:t>modelli</a:t>
            </a:r>
            <a:r>
              <a:rPr lang="it-IT" b="1" dirty="0" smtClean="0"/>
              <a:t> precostituiti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… come la </a:t>
            </a:r>
            <a:r>
              <a:rPr lang="it-IT" i="1" dirty="0" err="1" smtClean="0"/>
              <a:t>Spillover</a:t>
            </a:r>
            <a:r>
              <a:rPr lang="it-IT" i="1" dirty="0" smtClean="0"/>
              <a:t> </a:t>
            </a:r>
            <a:r>
              <a:rPr lang="it-IT" i="1" dirty="0" err="1" smtClean="0"/>
              <a:t>Theory</a:t>
            </a:r>
            <a:endParaRPr lang="it-IT" i="1" dirty="0" smtClean="0"/>
          </a:p>
          <a:p>
            <a:r>
              <a:rPr lang="it-IT" dirty="0" smtClean="0"/>
              <a:t>… o la </a:t>
            </a:r>
            <a:r>
              <a:rPr lang="it-IT" i="1" dirty="0" err="1" smtClean="0"/>
              <a:t>Compensation</a:t>
            </a:r>
            <a:r>
              <a:rPr lang="it-IT" i="1" dirty="0" smtClean="0"/>
              <a:t> </a:t>
            </a:r>
            <a:r>
              <a:rPr lang="it-IT" i="1" dirty="0" err="1" smtClean="0"/>
              <a:t>Theory</a:t>
            </a:r>
            <a:endParaRPr lang="it-IT" i="1" dirty="0" smtClean="0"/>
          </a:p>
          <a:p>
            <a:r>
              <a:rPr lang="it-IT" dirty="0" smtClean="0"/>
              <a:t>… o la </a:t>
            </a:r>
            <a:r>
              <a:rPr lang="it-IT" i="1" dirty="0" err="1" smtClean="0"/>
              <a:t>Segmentation</a:t>
            </a:r>
            <a:r>
              <a:rPr lang="it-IT" i="1" dirty="0" smtClean="0"/>
              <a:t> </a:t>
            </a:r>
            <a:r>
              <a:rPr lang="it-IT" i="1" dirty="0" err="1" smtClean="0"/>
              <a:t>Theory</a:t>
            </a:r>
            <a:endParaRPr lang="it-IT" i="1" dirty="0" smtClean="0"/>
          </a:p>
          <a:p>
            <a:r>
              <a:rPr lang="it-IT" dirty="0" smtClean="0"/>
              <a:t>… o la </a:t>
            </a:r>
            <a:r>
              <a:rPr lang="it-IT" i="1" dirty="0" err="1" smtClean="0"/>
              <a:t>Instrumental</a:t>
            </a:r>
            <a:r>
              <a:rPr lang="it-IT" i="1" dirty="0" smtClean="0"/>
              <a:t> </a:t>
            </a:r>
            <a:r>
              <a:rPr lang="it-IT" i="1" dirty="0" err="1" smtClean="0"/>
              <a:t>Theory</a:t>
            </a:r>
            <a:endParaRPr lang="it-IT" i="1" dirty="0" smtClean="0"/>
          </a:p>
          <a:p>
            <a:r>
              <a:rPr lang="it-IT" dirty="0" smtClean="0"/>
              <a:t>… o infine la </a:t>
            </a:r>
            <a:r>
              <a:rPr lang="it-IT" i="1" dirty="0" err="1" smtClean="0"/>
              <a:t>Conflict</a:t>
            </a:r>
            <a:r>
              <a:rPr lang="it-IT" i="1" dirty="0" smtClean="0"/>
              <a:t> </a:t>
            </a:r>
            <a:r>
              <a:rPr lang="it-IT" i="1" dirty="0" err="1" smtClean="0"/>
              <a:t>Theory</a:t>
            </a:r>
            <a:r>
              <a:rPr lang="it-IT" i="1" dirty="0" smtClean="0"/>
              <a:t> </a:t>
            </a:r>
            <a:r>
              <a:rPr lang="it-IT" dirty="0" smtClean="0"/>
              <a:t>…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Ma … </a:t>
            </a:r>
            <a:r>
              <a:rPr lang="it-IT" dirty="0" smtClean="0"/>
              <a:t>un </a:t>
            </a:r>
            <a:r>
              <a:rPr lang="it-IT" b="1" dirty="0" smtClean="0"/>
              <a:t>b</a:t>
            </a:r>
            <a:r>
              <a:rPr lang="it-IT" b="1" dirty="0" smtClean="0"/>
              <a:t>ilancio </a:t>
            </a:r>
            <a:r>
              <a:rPr lang="it-IT" b="1" dirty="0" err="1" smtClean="0"/>
              <a:t>Vita-Studio-Lavoro</a:t>
            </a:r>
            <a:r>
              <a:rPr lang="it-IT" b="1" i="1" dirty="0" smtClean="0"/>
              <a:t> </a:t>
            </a:r>
            <a:r>
              <a:rPr lang="it-IT" dirty="0" smtClean="0"/>
              <a:t>equilibrato e creativo …</a:t>
            </a:r>
          </a:p>
          <a:p>
            <a:pPr>
              <a:buNone/>
            </a:pPr>
            <a:r>
              <a:rPr lang="it-IT" b="1" dirty="0" smtClean="0"/>
              <a:t>Bene relazionale intrinseco </a:t>
            </a:r>
            <a:r>
              <a:rPr lang="it-IT" dirty="0" smtClean="0"/>
              <a:t>[</a:t>
            </a:r>
            <a:r>
              <a:rPr lang="it-IT" i="1" dirty="0" smtClean="0"/>
              <a:t>P. Donati</a:t>
            </a:r>
            <a:r>
              <a:rPr lang="it-IT" dirty="0" smtClean="0"/>
              <a:t>, 2005].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Il </a:t>
            </a:r>
            <a:r>
              <a:rPr lang="it-IT" b="1" i="1" dirty="0" smtClean="0"/>
              <a:t>work</a:t>
            </a:r>
            <a:r>
              <a:rPr lang="it-IT" b="1" dirty="0" smtClean="0"/>
              <a:t> non è solo </a:t>
            </a:r>
            <a:r>
              <a:rPr lang="it-IT" b="1" i="1" dirty="0" err="1" smtClean="0"/>
              <a:t>employment</a:t>
            </a:r>
            <a:endParaRPr lang="it-IT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modello “</a:t>
            </a:r>
            <a:r>
              <a:rPr lang="it-IT" i="1" dirty="0" err="1" smtClean="0"/>
              <a:t>industrialista</a:t>
            </a:r>
            <a:r>
              <a:rPr lang="it-IT" dirty="0" smtClean="0"/>
              <a:t>” della </a:t>
            </a:r>
            <a:r>
              <a:rPr lang="it-IT" b="1" dirty="0" smtClean="0"/>
              <a:t>corrispondenza tra </a:t>
            </a:r>
            <a:r>
              <a:rPr lang="it-IT" b="1" i="1" dirty="0" smtClean="0"/>
              <a:t>lavoro</a:t>
            </a:r>
            <a:r>
              <a:rPr lang="it-IT" b="1" dirty="0" smtClean="0"/>
              <a:t> e </a:t>
            </a:r>
            <a:r>
              <a:rPr lang="it-IT" b="1" i="1" dirty="0" smtClean="0"/>
              <a:t>impiego</a:t>
            </a:r>
            <a:r>
              <a:rPr lang="it-IT" b="1" dirty="0" smtClean="0"/>
              <a:t> non basta più </a:t>
            </a:r>
            <a:r>
              <a:rPr lang="it-IT" dirty="0" smtClean="0"/>
              <a:t>[</a:t>
            </a:r>
            <a:r>
              <a:rPr lang="it-IT" dirty="0" err="1" smtClean="0"/>
              <a:t>cf</a:t>
            </a:r>
            <a:r>
              <a:rPr lang="it-IT" dirty="0" smtClean="0"/>
              <a:t>. Benedetto XVI, </a:t>
            </a:r>
            <a:r>
              <a:rPr lang="it-IT" i="1" dirty="0" smtClean="0"/>
              <a:t>Caritas in </a:t>
            </a:r>
            <a:r>
              <a:rPr lang="it-IT" i="1" dirty="0" err="1" smtClean="0"/>
              <a:t>Veritate</a:t>
            </a:r>
            <a:r>
              <a:rPr lang="it-IT" dirty="0" smtClean="0"/>
              <a:t>, 2007]. 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Occorre considerare i concetti nella </a:t>
            </a:r>
            <a:r>
              <a:rPr lang="it-IT" i="1" dirty="0" smtClean="0"/>
              <a:t>loro autonomia semantica</a:t>
            </a:r>
            <a:r>
              <a:rPr lang="it-IT" dirty="0" smtClean="0"/>
              <a:t>, fatto che produce conseguenze molto importanti, sia per e nelle famiglie sia nei contesti lavorativi esterni …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L’abbondanza frugale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… un ossimoro mutuato da </a:t>
            </a:r>
            <a:r>
              <a:rPr lang="it-IT" i="1" dirty="0" err="1" smtClean="0"/>
              <a:t>Serge</a:t>
            </a:r>
            <a:r>
              <a:rPr lang="it-IT" i="1" dirty="0" smtClean="0"/>
              <a:t> </a:t>
            </a:r>
            <a:r>
              <a:rPr lang="it-IT" i="1" dirty="0" err="1" smtClean="0"/>
              <a:t>Latouche</a:t>
            </a:r>
            <a:r>
              <a:rPr lang="it-IT" i="1" dirty="0" smtClean="0"/>
              <a:t> </a:t>
            </a:r>
            <a:r>
              <a:rPr lang="it-IT" dirty="0" smtClean="0"/>
              <a:t>qui ci è utile per riflettere sul nostro tema. </a:t>
            </a:r>
            <a:r>
              <a:rPr lang="it-IT" i="1" dirty="0" smtClean="0"/>
              <a:t>San Tommaso </a:t>
            </a:r>
            <a:r>
              <a:rPr lang="it-IT" dirty="0" smtClean="0"/>
              <a:t>e </a:t>
            </a:r>
            <a:r>
              <a:rPr lang="it-IT" i="1" dirty="0" smtClean="0"/>
              <a:t>Ivan </a:t>
            </a:r>
            <a:r>
              <a:rPr lang="it-IT" i="1" dirty="0" err="1" smtClean="0"/>
              <a:t>Illich</a:t>
            </a:r>
            <a:r>
              <a:rPr lang="it-IT" i="1" dirty="0" smtClean="0"/>
              <a:t> </a:t>
            </a:r>
            <a:r>
              <a:rPr lang="it-IT" dirty="0" smtClean="0"/>
              <a:t>la chiamano </a:t>
            </a:r>
            <a:r>
              <a:rPr lang="it-IT" b="1" dirty="0" smtClean="0"/>
              <a:t>austerità</a:t>
            </a:r>
            <a:r>
              <a:rPr lang="it-IT" dirty="0" smtClean="0"/>
              <a:t>, ma potremmo anche chiamarla semplicemente </a:t>
            </a:r>
            <a:r>
              <a:rPr lang="it-IT" b="1" dirty="0" smtClean="0"/>
              <a:t>ragionevole sobrietà</a:t>
            </a:r>
            <a:r>
              <a:rPr lang="it-IT" dirty="0" smtClean="0"/>
              <a:t>, che no  significa </a:t>
            </a:r>
            <a:r>
              <a:rPr lang="it-IT" i="1" dirty="0" smtClean="0"/>
              <a:t>pauperismo</a:t>
            </a:r>
            <a:r>
              <a:rPr lang="it-IT" dirty="0" smtClean="0"/>
              <a:t> o elogio dell’</a:t>
            </a:r>
            <a:r>
              <a:rPr lang="it-IT" i="1" dirty="0" smtClean="0"/>
              <a:t>indigenza</a:t>
            </a:r>
            <a:r>
              <a:rPr lang="it-IT" dirty="0" smtClean="0"/>
              <a:t> …</a:t>
            </a:r>
          </a:p>
          <a:p>
            <a:r>
              <a:rPr lang="it-IT" dirty="0" smtClean="0"/>
              <a:t>… ma valorizzazione dei beni, tra i quali la Famiglia e il Lavoro, se declinati bene insieme sono tra i principali … per riprendere un percorso di </a:t>
            </a:r>
            <a:r>
              <a:rPr lang="it-IT" b="1" dirty="0" err="1" smtClean="0"/>
              <a:t>philia</a:t>
            </a:r>
            <a:r>
              <a:rPr lang="it-IT" b="1" dirty="0" smtClean="0"/>
              <a:t> [</a:t>
            </a:r>
            <a:r>
              <a:rPr lang="it-IT" i="1" dirty="0" smtClean="0"/>
              <a:t>Aristotele</a:t>
            </a:r>
            <a:r>
              <a:rPr lang="it-IT" b="1" dirty="0" smtClean="0"/>
              <a:t>]</a:t>
            </a:r>
            <a:r>
              <a:rPr lang="it-IT" dirty="0" smtClean="0"/>
              <a:t>, di amicizia solidale tra le persone consapevoli della loro </a:t>
            </a:r>
            <a:r>
              <a:rPr lang="it-IT" i="1" dirty="0" smtClean="0"/>
              <a:t>interdipendenza</a:t>
            </a:r>
            <a:r>
              <a:rPr lang="it-IT" dirty="0" smtClean="0"/>
              <a:t> e del loro </a:t>
            </a:r>
            <a:r>
              <a:rPr lang="it-IT" i="1" dirty="0" smtClean="0"/>
              <a:t>limite</a:t>
            </a:r>
            <a:r>
              <a:rPr lang="it-IT" dirty="0" smtClean="0"/>
              <a:t> …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Politica può …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it-IT" dirty="0" smtClean="0"/>
              <a:t>La </a:t>
            </a:r>
            <a:r>
              <a:rPr lang="it-IT" b="1" dirty="0" smtClean="0"/>
              <a:t>politica</a:t>
            </a:r>
            <a:r>
              <a:rPr lang="it-IT" dirty="0" smtClean="0"/>
              <a:t> </a:t>
            </a:r>
            <a:r>
              <a:rPr lang="it-IT" b="1" dirty="0" smtClean="0"/>
              <a:t>può e </a:t>
            </a:r>
            <a:r>
              <a:rPr lang="it-IT" b="1" dirty="0" err="1" smtClean="0"/>
              <a:t>deve…</a:t>
            </a:r>
            <a:r>
              <a:rPr lang="it-IT" b="1" dirty="0" smtClean="0"/>
              <a:t> mettere all’ordine del giorno, sotto il profilo fiscale e dei redditi familiari</a:t>
            </a:r>
            <a:r>
              <a:rPr lang="it-IT" dirty="0" smtClean="0"/>
              <a:t>, sulle tracce virtuose di Francia [si </a:t>
            </a:r>
            <a:r>
              <a:rPr lang="it-IT" dirty="0" err="1" smtClean="0"/>
              <a:t>cf</a:t>
            </a:r>
            <a:r>
              <a:rPr lang="it-IT" dirty="0" smtClean="0"/>
              <a:t>. il trend di una significativa ripresa demografica delle donne francesi negli ultimi 10/15 anni!] e Germania, il cosiddetto “</a:t>
            </a:r>
            <a:r>
              <a:rPr lang="it-IT" b="1" dirty="0" smtClean="0"/>
              <a:t>quoziente familiare</a:t>
            </a:r>
            <a:r>
              <a:rPr lang="it-IT" dirty="0" smtClean="0"/>
              <a:t>”, che darebbe risposte significative ai redditi di base; occorre completare una riforma pensionistica che tenga conto dell’invecchiamento della popolazione, selezionare meglio l’utilizzo degli ammortizzatori sociali, allargandone la platea e nel contempo riducendone i garantismi, ridurre il cuneo fiscale per imprese e lavoratori, </a:t>
            </a:r>
            <a:r>
              <a:rPr lang="it-IT" dirty="0" err="1" smtClean="0"/>
              <a:t>etc</a:t>
            </a:r>
            <a:r>
              <a:rPr lang="it-IT" dirty="0" smtClean="0"/>
              <a:t>..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Le Forze sociali possono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it-IT" dirty="0" smtClean="0"/>
              <a:t>Le “</a:t>
            </a:r>
            <a:r>
              <a:rPr lang="it-IT" b="1" dirty="0" smtClean="0"/>
              <a:t>forze sociali</a:t>
            </a:r>
            <a:r>
              <a:rPr lang="it-IT" dirty="0" smtClean="0"/>
              <a:t>” </a:t>
            </a:r>
            <a:r>
              <a:rPr lang="it-IT" b="1" dirty="0" smtClean="0"/>
              <a:t>possono pattuire normative più flessibili sugli orari </a:t>
            </a:r>
            <a:r>
              <a:rPr lang="it-IT" dirty="0" smtClean="0"/>
              <a:t>[tempi parziali, </a:t>
            </a:r>
            <a:r>
              <a:rPr lang="it-IT" i="1" dirty="0" smtClean="0"/>
              <a:t>job </a:t>
            </a:r>
            <a:r>
              <a:rPr lang="it-IT" i="1" dirty="0" err="1" smtClean="0"/>
              <a:t>sharing</a:t>
            </a:r>
            <a:r>
              <a:rPr lang="it-IT" dirty="0" smtClean="0"/>
              <a:t>, slittamenti, </a:t>
            </a:r>
            <a:r>
              <a:rPr lang="it-IT" dirty="0" err="1" smtClean="0"/>
              <a:t>turnistiche</a:t>
            </a:r>
            <a:r>
              <a:rPr lang="it-IT" dirty="0" smtClean="0"/>
              <a:t> articolate, etc.], come già si è mostrato possibile in alcuni casi realizzati anche nel Nordest, e conosciuti/vissuti da chi </a:t>
            </a:r>
            <a:r>
              <a:rPr lang="it-IT" dirty="0" smtClean="0"/>
              <a:t>vi parla; </a:t>
            </a:r>
            <a:r>
              <a:rPr lang="it-IT" dirty="0" smtClean="0"/>
              <a:t>occorre sviluppare il Modello dell’Etica d’impresa [ex </a:t>
            </a:r>
            <a:r>
              <a:rPr lang="it-IT" dirty="0" err="1" smtClean="0"/>
              <a:t>D.Lgs.</a:t>
            </a:r>
            <a:r>
              <a:rPr lang="it-IT" dirty="0" smtClean="0"/>
              <a:t> 231/2001], dei Codici etici e della responsabilità sociale d’impresa, coinvolgendo direttamente i lavoratori [e i Sindacati, quelli e se ci stanno]; occorre impostare modelli di “</a:t>
            </a:r>
            <a:r>
              <a:rPr lang="it-IT" dirty="0" err="1" smtClean="0"/>
              <a:t>Balance</a:t>
            </a:r>
            <a:r>
              <a:rPr lang="it-IT" dirty="0" smtClean="0"/>
              <a:t> </a:t>
            </a:r>
            <a:r>
              <a:rPr lang="it-IT" dirty="0" err="1" smtClean="0"/>
              <a:t>Score-card</a:t>
            </a:r>
            <a:r>
              <a:rPr lang="it-IT" dirty="0" smtClean="0"/>
              <a:t>”, cioè di bilancio propositivo, in modo da coinvolgere i lavoratori stessi nei progetti di riorganizzazione dei modi i lavorare [anche di ciò esistono esempi conosciuti praticati da chi scrive, come il coinvolgimento di cooperative di animatori per tenere i bambini nei sabati lavorativi delle mamme, etc.], e così via.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Il </a:t>
            </a:r>
            <a:r>
              <a:rPr lang="it-IT" b="1" dirty="0" smtClean="0"/>
              <a:t>“Terzo </a:t>
            </a:r>
            <a:r>
              <a:rPr lang="it-IT" b="1" dirty="0" smtClean="0"/>
              <a:t>S</a:t>
            </a:r>
            <a:r>
              <a:rPr lang="it-IT" b="1" dirty="0" smtClean="0"/>
              <a:t>ettore</a:t>
            </a:r>
            <a:r>
              <a:rPr lang="it-IT" b="1" dirty="0" smtClean="0"/>
              <a:t>” può fare …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t-IT" dirty="0" smtClean="0"/>
              <a:t>… in tutto quanto detto sopra il “</a:t>
            </a:r>
            <a:r>
              <a:rPr lang="it-IT" b="1" dirty="0" smtClean="0"/>
              <a:t>terzo settore</a:t>
            </a:r>
            <a:r>
              <a:rPr lang="it-IT" dirty="0" smtClean="0"/>
              <a:t>” si può inserire con le sue </a:t>
            </a:r>
            <a:r>
              <a:rPr lang="it-IT" b="1" dirty="0" smtClean="0"/>
              <a:t>strutture operative flessibili</a:t>
            </a:r>
            <a:r>
              <a:rPr lang="it-IT" dirty="0" smtClean="0"/>
              <a:t>, ma a patto di </a:t>
            </a:r>
            <a:r>
              <a:rPr lang="it-IT" b="1" dirty="0" smtClean="0"/>
              <a:t>non pretendere di rappresentare una specie di “mondo perfetto” </a:t>
            </a:r>
            <a:r>
              <a:rPr lang="it-IT" dirty="0" smtClean="0"/>
              <a:t>ispirato a una visione etica superiore, come spesso accade di intuire dalla comunicazione retorica che lo promuove: in realtà il </a:t>
            </a:r>
            <a:r>
              <a:rPr lang="it-IT" i="1" dirty="0" smtClean="0"/>
              <a:t>terzo settore </a:t>
            </a:r>
            <a:r>
              <a:rPr lang="it-IT" dirty="0" smtClean="0"/>
              <a:t>ha caratteristiche di flessibilità e di applicabilità molto vaste, sempre che non pretenda di  potersi sostituire in toto alle altre strutture socio-economiche pubbliche e private.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Non dunque …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Liquefazione totale dei ruoli</a:t>
            </a:r>
            <a:r>
              <a:rPr lang="it-IT" dirty="0" smtClean="0"/>
              <a:t>, bensì aggiornamento </a:t>
            </a:r>
            <a:r>
              <a:rPr lang="it-IT" dirty="0" err="1" smtClean="0"/>
              <a:t>linguistico-espressivo</a:t>
            </a:r>
            <a:r>
              <a:rPr lang="it-IT" dirty="0" smtClean="0"/>
              <a:t> …</a:t>
            </a:r>
            <a:endParaRPr lang="it-IT" dirty="0" smtClean="0"/>
          </a:p>
          <a:p>
            <a:r>
              <a:rPr lang="it-IT" dirty="0" smtClean="0"/>
              <a:t>Il ‘68 e i decenni successivi non sono passati invano nelle positività che hanno apportato, ma hanno anche contribuito alla confusione concettuale e valoriale odierna, per cui </a:t>
            </a:r>
            <a:r>
              <a:rPr lang="it-IT" b="1" dirty="0" smtClean="0"/>
              <a:t>occorre riprendere da alcuni fondamenti che sono antropologicamente imprescindibili</a:t>
            </a:r>
            <a:r>
              <a:rPr lang="it-IT" dirty="0" smtClean="0"/>
              <a:t>, se non si vuole finire nelle peste di un’</a:t>
            </a:r>
            <a:r>
              <a:rPr lang="it-IT" b="1" dirty="0" smtClean="0"/>
              <a:t>entropia</a:t>
            </a:r>
            <a:r>
              <a:rPr lang="it-IT" dirty="0" smtClean="0"/>
              <a:t> </a:t>
            </a:r>
            <a:r>
              <a:rPr lang="it-IT" b="1" dirty="0" smtClean="0"/>
              <a:t>cognitiva</a:t>
            </a:r>
            <a:r>
              <a:rPr lang="it-IT" dirty="0" smtClean="0"/>
              <a:t> senza </a:t>
            </a:r>
            <a:r>
              <a:rPr lang="it-IT" dirty="0" smtClean="0"/>
              <a:t>sbocchi (dicesi </a:t>
            </a:r>
            <a:r>
              <a:rPr lang="it-IT" dirty="0" smtClean="0"/>
              <a:t>“nei casini</a:t>
            </a:r>
            <a:r>
              <a:rPr lang="it-IT" dirty="0" smtClean="0"/>
              <a:t>”).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… e infine: Tolleranza </a:t>
            </a:r>
            <a:r>
              <a:rPr lang="it-IT" b="1" dirty="0" smtClean="0"/>
              <a:t>e Rispetto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Nel titolo di questo incontro vi è il termine “</a:t>
            </a:r>
            <a:r>
              <a:rPr lang="it-IT" b="1" dirty="0" smtClean="0"/>
              <a:t>rispetto</a:t>
            </a:r>
            <a:r>
              <a:rPr lang="it-IT" dirty="0" smtClean="0"/>
              <a:t>”, che significa etimologicamente “</a:t>
            </a:r>
            <a:r>
              <a:rPr lang="it-IT" i="1" dirty="0" smtClean="0"/>
              <a:t>riconoscere nell’altro un interlocutore</a:t>
            </a:r>
            <a:r>
              <a:rPr lang="it-IT" dirty="0" smtClean="0"/>
              <a:t>” (dal verbo lat. </a:t>
            </a:r>
            <a:r>
              <a:rPr lang="it-IT" i="1" dirty="0" err="1" smtClean="0"/>
              <a:t>respicio</a:t>
            </a:r>
            <a:r>
              <a:rPr lang="it-IT" dirty="0" smtClean="0"/>
              <a:t>, </a:t>
            </a:r>
            <a:r>
              <a:rPr lang="it-IT" i="1" dirty="0" smtClean="0"/>
              <a:t>guardo</a:t>
            </a:r>
            <a:r>
              <a:rPr lang="it-IT" dirty="0" smtClean="0"/>
              <a:t> </a:t>
            </a:r>
            <a:r>
              <a:rPr lang="it-IT" i="1" dirty="0" smtClean="0"/>
              <a:t>attentamente</a:t>
            </a:r>
            <a:r>
              <a:rPr lang="it-IT" dirty="0" smtClean="0"/>
              <a:t>).</a:t>
            </a:r>
          </a:p>
          <a:p>
            <a:r>
              <a:rPr lang="it-IT" dirty="0" smtClean="0"/>
              <a:t>Si tratta di un termine un poco desueto, sostituito in gran parte negli ultimi anni dal termine “</a:t>
            </a:r>
            <a:r>
              <a:rPr lang="it-IT" b="1" dirty="0" smtClean="0"/>
              <a:t>tolleranza</a:t>
            </a:r>
            <a:r>
              <a:rPr lang="it-IT" dirty="0" smtClean="0"/>
              <a:t>”:</a:t>
            </a:r>
          </a:p>
          <a:p>
            <a:r>
              <a:rPr lang="it-IT" dirty="0" smtClean="0"/>
              <a:t>Mi piacerebbe che gli amanti del politicamente corretto, politici, giornalisti e </a:t>
            </a:r>
            <a:r>
              <a:rPr lang="it-IT" i="1" dirty="0" smtClean="0"/>
              <a:t>talk </a:t>
            </a:r>
            <a:r>
              <a:rPr lang="it-IT" i="1" dirty="0" err="1" smtClean="0"/>
              <a:t>shower</a:t>
            </a:r>
            <a:r>
              <a:rPr lang="it-IT" i="1" dirty="0" smtClean="0"/>
              <a:t> </a:t>
            </a:r>
            <a:r>
              <a:rPr lang="it-IT" dirty="0" smtClean="0"/>
              <a:t>(tipo l’ambiguo e sfuggente Fazio o il </a:t>
            </a:r>
            <a:r>
              <a:rPr lang="it-IT" dirty="0" err="1" smtClean="0"/>
              <a:t>parlante-sopra</a:t>
            </a:r>
            <a:r>
              <a:rPr lang="it-IT" dirty="0" smtClean="0"/>
              <a:t> </a:t>
            </a:r>
            <a:r>
              <a:rPr lang="it-IT" dirty="0" err="1" smtClean="0"/>
              <a:t>Floris</a:t>
            </a:r>
            <a:r>
              <a:rPr lang="it-IT" dirty="0" smtClean="0"/>
              <a:t>, o l’immarcescibile (?) Vespa) si rendessero conto di quanto “</a:t>
            </a:r>
            <a:r>
              <a:rPr lang="it-IT" i="1" dirty="0" smtClean="0"/>
              <a:t>tolleranza</a:t>
            </a:r>
            <a:r>
              <a:rPr lang="it-IT" dirty="0" smtClean="0"/>
              <a:t>” significhi implicito senso di superiorità, abbassamento al livello dell’altro. </a:t>
            </a:r>
          </a:p>
          <a:p>
            <a:pPr>
              <a:buNone/>
            </a:pPr>
            <a:endParaRPr lang="it-IT" dirty="0" smtClean="0"/>
          </a:p>
          <a:p>
            <a:r>
              <a:rPr lang="it-IT" b="1" dirty="0" smtClean="0"/>
              <a:t>Mettiamo in mora la televisione come maestra di pensiero!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Costruire “</a:t>
            </a:r>
            <a:r>
              <a:rPr lang="it-IT" b="1" i="1" dirty="0" smtClean="0"/>
              <a:t>comunità di destino</a:t>
            </a:r>
            <a:r>
              <a:rPr lang="it-IT" b="1" dirty="0" smtClean="0"/>
              <a:t>” 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Famiglie e imprese possono essere od diventare “</a:t>
            </a:r>
            <a:r>
              <a:rPr lang="it-IT" b="1" dirty="0" smtClean="0"/>
              <a:t>comunità di destino</a:t>
            </a:r>
            <a:r>
              <a:rPr lang="it-IT" dirty="0" smtClean="0"/>
              <a:t>”, [</a:t>
            </a:r>
            <a:r>
              <a:rPr lang="it-IT" i="1" dirty="0" smtClean="0"/>
              <a:t>E. </a:t>
            </a:r>
            <a:r>
              <a:rPr lang="it-IT" i="1" dirty="0" err="1" smtClean="0"/>
              <a:t>Borgna</a:t>
            </a:r>
            <a:r>
              <a:rPr lang="it-IT" dirty="0" smtClean="0"/>
              <a:t>, 2012] aiutando l’uomo a superare l’insicurezza del vivere e la fragilità soggettiva.</a:t>
            </a:r>
          </a:p>
          <a:p>
            <a:r>
              <a:rPr lang="it-IT" dirty="0" smtClean="0"/>
              <a:t>Occorre costruire </a:t>
            </a:r>
            <a:r>
              <a:rPr lang="it-IT" b="1" dirty="0" smtClean="0"/>
              <a:t>ponti</a:t>
            </a:r>
            <a:r>
              <a:rPr lang="it-IT" dirty="0" smtClean="0"/>
              <a:t> e </a:t>
            </a:r>
            <a:r>
              <a:rPr lang="it-IT" b="1" dirty="0" smtClean="0"/>
              <a:t>sim-boli</a:t>
            </a:r>
            <a:r>
              <a:rPr lang="it-IT" dirty="0" smtClean="0"/>
              <a:t> tra le varie dimensioni del vivere.</a:t>
            </a:r>
          </a:p>
          <a:p>
            <a:r>
              <a:rPr lang="it-IT" dirty="0" smtClean="0"/>
              <a:t>Occorre riprendere pazientemente il discorso che scorre e richiede </a:t>
            </a:r>
            <a:r>
              <a:rPr lang="it-IT" b="1" dirty="0" smtClean="0"/>
              <a:t>tempo per ascoltare</a:t>
            </a:r>
            <a:r>
              <a:rPr lang="it-IT" dirty="0" smtClean="0"/>
              <a:t>, prima di parlare …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err="1" smtClean="0"/>
              <a:t>…e</a:t>
            </a:r>
            <a:r>
              <a:rPr lang="it-IT" b="1" dirty="0" smtClean="0"/>
              <a:t> se una Comunità di Ricerca, o un </a:t>
            </a:r>
            <a:r>
              <a:rPr lang="it-IT" b="1" dirty="0" err="1" smtClean="0"/>
              <a:t>Cafè</a:t>
            </a:r>
            <a:r>
              <a:rPr lang="it-IT" b="1" dirty="0" smtClean="0"/>
              <a:t> Filò?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it-IT" dirty="0" smtClean="0"/>
          </a:p>
          <a:p>
            <a:r>
              <a:rPr lang="it-IT" b="1" dirty="0" smtClean="0"/>
              <a:t>Una </a:t>
            </a:r>
            <a:r>
              <a:rPr lang="it-IT" b="1" i="1" dirty="0" smtClean="0"/>
              <a:t>Comunità di Ricerca </a:t>
            </a:r>
            <a:r>
              <a:rPr lang="it-IT" b="1" dirty="0" smtClean="0"/>
              <a:t>un</a:t>
            </a:r>
            <a:r>
              <a:rPr lang="it-IT" b="1" i="1" dirty="0" smtClean="0"/>
              <a:t> </a:t>
            </a:r>
            <a:r>
              <a:rPr lang="it-IT" b="1" i="1" dirty="0" err="1" smtClean="0"/>
              <a:t>Cafè</a:t>
            </a:r>
            <a:r>
              <a:rPr lang="it-IT" b="1" i="1" dirty="0" smtClean="0"/>
              <a:t> Filò a </a:t>
            </a:r>
            <a:r>
              <a:rPr lang="it-IT" b="1" i="1" dirty="0" err="1" smtClean="0"/>
              <a:t>Valvasone</a:t>
            </a:r>
            <a:r>
              <a:rPr lang="it-IT" b="1" i="1" dirty="0" smtClean="0"/>
              <a:t> </a:t>
            </a:r>
            <a:r>
              <a:rPr lang="it-IT" b="1" dirty="0" smtClean="0"/>
              <a:t>possono</a:t>
            </a:r>
            <a:r>
              <a:rPr lang="it-IT" dirty="0" smtClean="0"/>
              <a:t>:</a:t>
            </a:r>
          </a:p>
          <a:p>
            <a:pPr>
              <a:buFontTx/>
              <a:buChar char="-"/>
            </a:pPr>
            <a:r>
              <a:rPr lang="it-IT" b="1" dirty="0" smtClean="0"/>
              <a:t>riflettere in modo integrale </a:t>
            </a:r>
            <a:r>
              <a:rPr lang="it-IT" dirty="0" smtClean="0"/>
              <a:t>sul tema di come affrontare la crisi;</a:t>
            </a:r>
          </a:p>
          <a:p>
            <a:pPr>
              <a:buFontTx/>
              <a:buChar char="-"/>
            </a:pPr>
            <a:r>
              <a:rPr lang="it-IT" b="1" dirty="0" smtClean="0"/>
              <a:t>mettersi a disposizione </a:t>
            </a:r>
            <a:r>
              <a:rPr lang="it-IT" dirty="0" smtClean="0"/>
              <a:t>delle comunità locali per un </a:t>
            </a:r>
            <a:r>
              <a:rPr lang="it-IT" b="1" dirty="0" smtClean="0"/>
              <a:t>confronto</a:t>
            </a:r>
            <a:r>
              <a:rPr lang="it-IT" dirty="0" smtClean="0"/>
              <a:t> con la politica e le forze </a:t>
            </a:r>
            <a:r>
              <a:rPr lang="it-IT" smtClean="0"/>
              <a:t>sociali;</a:t>
            </a:r>
          </a:p>
          <a:p>
            <a:pPr>
              <a:buNone/>
            </a:pPr>
            <a:endParaRPr lang="it-IT" dirty="0" smtClean="0"/>
          </a:p>
          <a:p>
            <a:pPr>
              <a:buFontTx/>
              <a:buChar char="-"/>
            </a:pPr>
            <a:r>
              <a:rPr lang="it-IT" b="1" dirty="0" smtClean="0"/>
              <a:t>… contribuire a dare senso alle vite delle persone.    </a:t>
            </a:r>
            <a:endParaRPr lang="it-IT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404</TotalTime>
  <Words>1828</Words>
  <Application>Microsoft Office PowerPoint</Application>
  <PresentationFormat>Presentazione su schermo (4:3)</PresentationFormat>
  <Paragraphs>108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Equinozio</vt:lpstr>
      <vt:lpstr>L’evoluzione dei ruoli tradizionali in una “società liquida”</vt:lpstr>
      <vt:lpstr>Non “crisi” ma … un passaggio d’epoca</vt:lpstr>
      <vt:lpstr>La “società liquida”</vt:lpstr>
      <vt:lpstr>Un esempio: la bella pensata di Hollande</vt:lpstr>
      <vt:lpstr>… in realtà la crisi è quella del Pensiero</vt:lpstr>
      <vt:lpstr>Il Bene comune</vt:lpstr>
      <vt:lpstr>Il rischio del declino</vt:lpstr>
      <vt:lpstr>… ma la crisi serve per una nuova </vt:lpstr>
      <vt:lpstr>La Relazione, il Dialogo, la Comunicazione</vt:lpstr>
      <vt:lpstr>Il “bicchiere mezzo pieno”</vt:lpstr>
      <vt:lpstr>Dalla I-economy alla We-Economy</vt:lpstr>
      <vt:lpstr>Occorre … lottare contro le rigidità</vt:lpstr>
      <vt:lpstr>… senza modelli precostituiti</vt:lpstr>
      <vt:lpstr>Il work non è solo employment</vt:lpstr>
      <vt:lpstr>L’abbondanza frugale</vt:lpstr>
      <vt:lpstr>La Politica può …</vt:lpstr>
      <vt:lpstr>Le Forze sociali possono …</vt:lpstr>
      <vt:lpstr>Il “Terzo Settore” può fare … </vt:lpstr>
      <vt:lpstr>Non dunque …</vt:lpstr>
      <vt:lpstr>… e infine: Tolleranza e Rispetto</vt:lpstr>
      <vt:lpstr>Costruire “comunità di destino” …</vt:lpstr>
      <vt:lpstr>…e se una Comunità di Ricerca, o un Cafè Filò?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Conciliare Lavoro e Famiglia, alcune prime idee della Comunità di ricerca diocesana</dc:title>
  <dc:creator>Valued Acer Customer</dc:creator>
  <cp:lastModifiedBy>Renato</cp:lastModifiedBy>
  <cp:revision>61</cp:revision>
  <dcterms:created xsi:type="dcterms:W3CDTF">2012-03-09T03:18:30Z</dcterms:created>
  <dcterms:modified xsi:type="dcterms:W3CDTF">2012-11-25T09:35:06Z</dcterms:modified>
</cp:coreProperties>
</file>